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60" r:id="rId6"/>
    <p:sldId id="268" r:id="rId7"/>
    <p:sldId id="261" r:id="rId8"/>
    <p:sldId id="262" r:id="rId9"/>
    <p:sldId id="263" r:id="rId10"/>
    <p:sldId id="264" r:id="rId11"/>
    <p:sldId id="265" r:id="rId12"/>
    <p:sldId id="266" r:id="rId13"/>
    <p:sldId id="267" r:id="rId14"/>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eg>
</file>

<file path=ppt/media/image11.png>
</file>

<file path=ppt/media/image12.jpg>
</file>

<file path=ppt/media/image13.jpg>
</file>

<file path=ppt/media/image2.jpg>
</file>

<file path=ppt/media/image3.jp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823918-3CAC-484C-BC79-DB08F2E0F404}" type="datetimeFigureOut">
              <a:rPr lang="ru-RU" smtClean="0"/>
              <a:t>24.04.2024</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FFCE20-7B2C-43FF-B340-372933A52EFD}" type="slidenum">
              <a:rPr lang="ru-RU" smtClean="0"/>
              <a:t>‹#›</a:t>
            </a:fld>
            <a:endParaRPr lang="ru-RU"/>
          </a:p>
        </p:txBody>
      </p:sp>
    </p:spTree>
    <p:extLst>
      <p:ext uri="{BB962C8B-B14F-4D97-AF65-F5344CB8AC3E}">
        <p14:creationId xmlns:p14="http://schemas.microsoft.com/office/powerpoint/2010/main" val="396253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72FFCE20-7B2C-43FF-B340-372933A52EFD}" type="slidenum">
              <a:rPr lang="ru-RU" smtClean="0"/>
              <a:t>4</a:t>
            </a:fld>
            <a:endParaRPr lang="ru-RU"/>
          </a:p>
        </p:txBody>
      </p:sp>
    </p:spTree>
    <p:extLst>
      <p:ext uri="{BB962C8B-B14F-4D97-AF65-F5344CB8AC3E}">
        <p14:creationId xmlns:p14="http://schemas.microsoft.com/office/powerpoint/2010/main" val="1952479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3DD8A1E-D844-4F63-B701-7084C60E266D}"/>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40DF587F-99B2-470D-84EB-C70E140797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ACD8DE1F-5DDD-40AA-8245-C20A9C53C770}"/>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5" name="Нижний колонтитул 4">
            <a:extLst>
              <a:ext uri="{FF2B5EF4-FFF2-40B4-BE49-F238E27FC236}">
                <a16:creationId xmlns:a16="http://schemas.microsoft.com/office/drawing/2014/main" id="{1E91206F-AF32-4EEB-A4AC-5AA48984CCD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0D7090D-AFA1-4EEA-AABA-F0966D6BB647}"/>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2689674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54A0369-1B48-4355-9197-601DCF22141B}"/>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ADEE0E71-B200-40C0-999A-FE0A42DC2A93}"/>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30BD7043-74A9-4FA5-A414-BBE8A698D863}"/>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5" name="Нижний колонтитул 4">
            <a:extLst>
              <a:ext uri="{FF2B5EF4-FFF2-40B4-BE49-F238E27FC236}">
                <a16:creationId xmlns:a16="http://schemas.microsoft.com/office/drawing/2014/main" id="{24FBC988-E8F6-4A61-B186-023603C0A6F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4AB7584-3206-4694-A605-039FEBDD61C8}"/>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3992662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F8069A8C-8D7D-46BB-B455-5A7C9260D94F}"/>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F03B78B3-6B7D-490E-B11F-699BC7B03EAA}"/>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225B105C-074A-4541-AC32-8000DBEA8F31}"/>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5" name="Нижний колонтитул 4">
            <a:extLst>
              <a:ext uri="{FF2B5EF4-FFF2-40B4-BE49-F238E27FC236}">
                <a16:creationId xmlns:a16="http://schemas.microsoft.com/office/drawing/2014/main" id="{BF4BDCEC-E01A-4823-A1C9-7D1D933499ED}"/>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91F7C73-8208-470C-A008-730DF261CE19}"/>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1164843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7197906-9DCD-49CF-8362-96D4DB3B5D04}"/>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A570CAD9-2239-4374-8EBF-6F922AF3E33D}"/>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516D2E15-0091-46B6-8A42-5B303F624993}"/>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5" name="Нижний колонтитул 4">
            <a:extLst>
              <a:ext uri="{FF2B5EF4-FFF2-40B4-BE49-F238E27FC236}">
                <a16:creationId xmlns:a16="http://schemas.microsoft.com/office/drawing/2014/main" id="{B42A4C2B-5BDB-4A0D-87FA-9305FD60B25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5D4C341-EDD5-4F2A-9336-3C9F69D4BAB6}"/>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3830717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448592A-7797-40B7-952F-E72D806B434F}"/>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F93170FC-C47B-47E2-AF12-9DC830A954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40DC5308-B1BF-4E5C-8132-D6CCA6167A0C}"/>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5" name="Нижний колонтитул 4">
            <a:extLst>
              <a:ext uri="{FF2B5EF4-FFF2-40B4-BE49-F238E27FC236}">
                <a16:creationId xmlns:a16="http://schemas.microsoft.com/office/drawing/2014/main" id="{76862B1C-5F2C-439E-8ECC-26AE83831D6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970F4AF8-5D53-4840-A398-64E2CF4F61CC}"/>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3220827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C1190E6-BFA8-4C29-B925-8727BEEFEAAE}"/>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43267263-8841-4C09-B928-79CFB0185C26}"/>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4E73C2DE-43A0-4FFB-9885-CE4C5D5D804E}"/>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30F50DA0-95FA-484F-BDCB-A3678F90AFCA}"/>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6" name="Нижний колонтитул 5">
            <a:extLst>
              <a:ext uri="{FF2B5EF4-FFF2-40B4-BE49-F238E27FC236}">
                <a16:creationId xmlns:a16="http://schemas.microsoft.com/office/drawing/2014/main" id="{65E128CE-FD16-4D77-8B40-D3BA0B6A27FD}"/>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BD31D437-8E3A-4DEA-8849-A43B1B29ED30}"/>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2724466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EB562CE-4CBE-4E85-B2FB-51C8016257EE}"/>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89BBBF56-40DE-4A6E-8EDE-723AB9220D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2118BE00-5B01-40FE-8D80-82581AE10632}"/>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331C3E6E-DBC5-45FB-8972-A0A508618D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3BA7F420-E01E-4227-B025-8DAA4BC9BE60}"/>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9FF0BFD9-5C40-4C39-BFC5-798C553F2B8D}"/>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8" name="Нижний колонтитул 7">
            <a:extLst>
              <a:ext uri="{FF2B5EF4-FFF2-40B4-BE49-F238E27FC236}">
                <a16:creationId xmlns:a16="http://schemas.microsoft.com/office/drawing/2014/main" id="{7AA2C07E-76B9-4641-AC62-F6DAA9BC916B}"/>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14CBAA4C-6071-4D65-97EC-ACBB40DB55C5}"/>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3113368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7833F49-7EB7-41DD-9F17-0A0E024F9F12}"/>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98B18810-F785-4E56-B929-8C3AB8FE8889}"/>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4" name="Нижний колонтитул 3">
            <a:extLst>
              <a:ext uri="{FF2B5EF4-FFF2-40B4-BE49-F238E27FC236}">
                <a16:creationId xmlns:a16="http://schemas.microsoft.com/office/drawing/2014/main" id="{6B934E08-9F95-46D0-914B-64DD75D35461}"/>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AC80C994-7855-4903-8588-A6F1E2A477A6}"/>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248098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02B7FDC7-B869-4F1F-B89B-157687FD94A4}"/>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3" name="Нижний колонтитул 2">
            <a:extLst>
              <a:ext uri="{FF2B5EF4-FFF2-40B4-BE49-F238E27FC236}">
                <a16:creationId xmlns:a16="http://schemas.microsoft.com/office/drawing/2014/main" id="{DDF42A77-1C38-4959-AF73-FDE584BCFA12}"/>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55A05375-D7B5-4722-8E9A-79269D47D0BF}"/>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383593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8B88D41-F409-4192-97B8-3788D5D8963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180E409A-83C3-45B3-A925-1376526E7D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000699BD-BBE6-46CE-AAE7-128903B6AA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6FC8270A-3176-47CA-9D2F-A0FD80D44FBE}"/>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6" name="Нижний колонтитул 5">
            <a:extLst>
              <a:ext uri="{FF2B5EF4-FFF2-40B4-BE49-F238E27FC236}">
                <a16:creationId xmlns:a16="http://schemas.microsoft.com/office/drawing/2014/main" id="{B488307F-6455-4373-821E-2843E4FA0E87}"/>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55B01EA7-AEE9-46ED-94F3-5E511BD37AE3}"/>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1776004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824D8D4-B7D9-457A-BEE9-8A8D727E98E8}"/>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3B81DAC5-A1DE-4EB4-AECF-52703DDBE7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DA311186-5A4A-4F72-A934-5A1203AF1E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9FBDAA8B-7049-443E-9F2E-45F80D7C8C20}"/>
              </a:ext>
            </a:extLst>
          </p:cNvPr>
          <p:cNvSpPr>
            <a:spLocks noGrp="1"/>
          </p:cNvSpPr>
          <p:nvPr>
            <p:ph type="dt" sz="half" idx="10"/>
          </p:nvPr>
        </p:nvSpPr>
        <p:spPr/>
        <p:txBody>
          <a:bodyPr/>
          <a:lstStyle/>
          <a:p>
            <a:fld id="{68665AA5-482B-4EED-98DB-544B75218CC1}" type="datetimeFigureOut">
              <a:rPr lang="ru-RU" smtClean="0"/>
              <a:t>24.04.2024</a:t>
            </a:fld>
            <a:endParaRPr lang="ru-RU"/>
          </a:p>
        </p:txBody>
      </p:sp>
      <p:sp>
        <p:nvSpPr>
          <p:cNvPr id="6" name="Нижний колонтитул 5">
            <a:extLst>
              <a:ext uri="{FF2B5EF4-FFF2-40B4-BE49-F238E27FC236}">
                <a16:creationId xmlns:a16="http://schemas.microsoft.com/office/drawing/2014/main" id="{AECE6A08-0A07-4322-811E-5907DCF23A8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8495AFBF-4402-42D8-93E4-02D4A3113488}"/>
              </a:ext>
            </a:extLst>
          </p:cNvPr>
          <p:cNvSpPr>
            <a:spLocks noGrp="1"/>
          </p:cNvSpPr>
          <p:nvPr>
            <p:ph type="sldNum" sz="quarter" idx="12"/>
          </p:nvPr>
        </p:nvSpPr>
        <p:spPr/>
        <p:txBody>
          <a:bodyPr/>
          <a:lstStyle/>
          <a:p>
            <a:fld id="{BE52D321-FBF3-447C-A290-C94FD1935994}" type="slidenum">
              <a:rPr lang="ru-RU" smtClean="0"/>
              <a:t>‹#›</a:t>
            </a:fld>
            <a:endParaRPr lang="ru-RU"/>
          </a:p>
        </p:txBody>
      </p:sp>
    </p:spTree>
    <p:extLst>
      <p:ext uri="{BB962C8B-B14F-4D97-AF65-F5344CB8AC3E}">
        <p14:creationId xmlns:p14="http://schemas.microsoft.com/office/powerpoint/2010/main" val="3168616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71B6CAB-63DD-4A17-87EF-59840AACC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FA24A3AF-45FC-4F0C-A39F-403224E0A4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0C9E8DF4-40A0-43CB-AA58-8B4FA8E90D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665AA5-482B-4EED-98DB-544B75218CC1}" type="datetimeFigureOut">
              <a:rPr lang="ru-RU" smtClean="0"/>
              <a:t>24.04.2024</a:t>
            </a:fld>
            <a:endParaRPr lang="ru-RU"/>
          </a:p>
        </p:txBody>
      </p:sp>
      <p:sp>
        <p:nvSpPr>
          <p:cNvPr id="5" name="Нижний колонтитул 4">
            <a:extLst>
              <a:ext uri="{FF2B5EF4-FFF2-40B4-BE49-F238E27FC236}">
                <a16:creationId xmlns:a16="http://schemas.microsoft.com/office/drawing/2014/main" id="{F442AD11-5977-47BB-AB03-A2DAA899A2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463783D2-66D9-4D8C-B389-F1953367E4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52D321-FBF3-447C-A290-C94FD1935994}" type="slidenum">
              <a:rPr lang="ru-RU" smtClean="0"/>
              <a:t>‹#›</a:t>
            </a:fld>
            <a:endParaRPr lang="ru-RU"/>
          </a:p>
        </p:txBody>
      </p:sp>
    </p:spTree>
    <p:extLst>
      <p:ext uri="{BB962C8B-B14F-4D97-AF65-F5344CB8AC3E}">
        <p14:creationId xmlns:p14="http://schemas.microsoft.com/office/powerpoint/2010/main" val="555678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spravochnick.ru/istoriya_rossii/reformy_petra_i/polozhitelnye_i_otricatelnye_storony_reform_petra_i/" TargetMode="External"/><Relationship Id="rId3" Type="http://schemas.openxmlformats.org/officeDocument/2006/relationships/hyperlink" Target="https://24smi.org/celebrity/34014-sergei-aksakov.html#tableofcontents_bio" TargetMode="External"/><Relationship Id="rId7" Type="http://schemas.openxmlformats.org/officeDocument/2006/relationships/hyperlink" Target="https://kulturologia.ru/blogs/301013/19134/"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hyperlink" Target="https://24smi.org/celebrity/3555-petr-i.html" TargetMode="External"/><Relationship Id="rId5" Type="http://schemas.openxmlformats.org/officeDocument/2006/relationships/hyperlink" Target="https://biographe.ru/politiki/petr-velikij/" TargetMode="External"/><Relationship Id="rId4" Type="http://schemas.openxmlformats.org/officeDocument/2006/relationships/hyperlink" Target="https://um.mos.ru/personalities/aksakov/"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a:extLst>
              <a:ext uri="{FF2B5EF4-FFF2-40B4-BE49-F238E27FC236}">
                <a16:creationId xmlns:a16="http://schemas.microsoft.com/office/drawing/2014/main" id="{850D5DBF-D7FF-4BF0-B09B-72B3BFF853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75" y="0"/>
            <a:ext cx="12192000" cy="6858000"/>
          </a:xfrm>
          <a:prstGeom prst="rect">
            <a:avLst/>
          </a:prstGeom>
        </p:spPr>
      </p:pic>
      <p:sp>
        <p:nvSpPr>
          <p:cNvPr id="2" name="Заголовок 1">
            <a:extLst>
              <a:ext uri="{FF2B5EF4-FFF2-40B4-BE49-F238E27FC236}">
                <a16:creationId xmlns:a16="http://schemas.microsoft.com/office/drawing/2014/main" id="{CE0B50A1-93B1-4A39-B0AA-57D96347038D}"/>
              </a:ext>
            </a:extLst>
          </p:cNvPr>
          <p:cNvSpPr>
            <a:spLocks noGrp="1"/>
          </p:cNvSpPr>
          <p:nvPr>
            <p:ph type="ctrTitle"/>
          </p:nvPr>
        </p:nvSpPr>
        <p:spPr>
          <a:xfrm>
            <a:off x="555812" y="600123"/>
            <a:ext cx="3361765" cy="1367398"/>
          </a:xfrm>
        </p:spPr>
        <p:txBody>
          <a:bodyPr>
            <a:normAutofit/>
          </a:bodyPr>
          <a:lstStyle/>
          <a:p>
            <a:pPr algn="l"/>
            <a:r>
              <a:rPr lang="ru-RU" sz="8800" dirty="0">
                <a:solidFill>
                  <a:schemeClr val="bg1"/>
                </a:solidFill>
                <a:latin typeface="Garamond" panose="02020404030301010803" pitchFamily="18" charset="0"/>
              </a:rPr>
              <a:t>Пётр </a:t>
            </a:r>
            <a:r>
              <a:rPr lang="en-US" sz="8800" dirty="0">
                <a:solidFill>
                  <a:schemeClr val="bg1"/>
                </a:solidFill>
                <a:latin typeface="Garamond" panose="02020404030301010803" pitchFamily="18" charset="0"/>
              </a:rPr>
              <a:t>I</a:t>
            </a:r>
            <a:endParaRPr lang="ru-RU" sz="8800" dirty="0">
              <a:solidFill>
                <a:schemeClr val="bg1"/>
              </a:solidFill>
              <a:latin typeface="Garamond" panose="02020404030301010803" pitchFamily="18" charset="0"/>
            </a:endParaRPr>
          </a:p>
        </p:txBody>
      </p:sp>
      <p:sp>
        <p:nvSpPr>
          <p:cNvPr id="3" name="Подзаголовок 2">
            <a:extLst>
              <a:ext uri="{FF2B5EF4-FFF2-40B4-BE49-F238E27FC236}">
                <a16:creationId xmlns:a16="http://schemas.microsoft.com/office/drawing/2014/main" id="{D87046F8-4A63-4D2B-B735-9DDB8873EC29}"/>
              </a:ext>
            </a:extLst>
          </p:cNvPr>
          <p:cNvSpPr>
            <a:spLocks noGrp="1"/>
          </p:cNvSpPr>
          <p:nvPr>
            <p:ph type="subTitle" idx="1"/>
          </p:nvPr>
        </p:nvSpPr>
        <p:spPr>
          <a:xfrm>
            <a:off x="555812" y="1957435"/>
            <a:ext cx="4249270" cy="807288"/>
          </a:xfrm>
        </p:spPr>
        <p:txBody>
          <a:bodyPr>
            <a:normAutofit/>
          </a:bodyPr>
          <a:lstStyle/>
          <a:p>
            <a:pPr algn="l"/>
            <a:r>
              <a:rPr lang="ru-RU" i="1" dirty="0">
                <a:solidFill>
                  <a:schemeClr val="bg1"/>
                </a:solidFill>
                <a:latin typeface="Times New Roman" panose="02020603050405020304" pitchFamily="18" charset="0"/>
                <a:cs typeface="Times New Roman" panose="02020603050405020304" pitchFamily="18" charset="0"/>
              </a:rPr>
              <a:t>Великая Российская империя</a:t>
            </a:r>
          </a:p>
        </p:txBody>
      </p:sp>
      <p:sp>
        <p:nvSpPr>
          <p:cNvPr id="4" name="TextBox 3">
            <a:extLst>
              <a:ext uri="{FF2B5EF4-FFF2-40B4-BE49-F238E27FC236}">
                <a16:creationId xmlns:a16="http://schemas.microsoft.com/office/drawing/2014/main" id="{62083CDC-138C-4ECC-9124-95E5A15A533B}"/>
              </a:ext>
            </a:extLst>
          </p:cNvPr>
          <p:cNvSpPr txBox="1"/>
          <p:nvPr/>
        </p:nvSpPr>
        <p:spPr>
          <a:xfrm>
            <a:off x="654424" y="5988423"/>
            <a:ext cx="3735703" cy="369332"/>
          </a:xfrm>
          <a:prstGeom prst="rect">
            <a:avLst/>
          </a:prstGeom>
          <a:noFill/>
        </p:spPr>
        <p:txBody>
          <a:bodyPr wrap="none" rtlCol="0">
            <a:spAutoFit/>
          </a:bodyPr>
          <a:lstStyle/>
          <a:p>
            <a:r>
              <a:rPr lang="ru-RU" dirty="0">
                <a:solidFill>
                  <a:schemeClr val="bg1"/>
                </a:solidFill>
                <a:latin typeface="Times New Roman" panose="02020603050405020304" pitchFamily="18" charset="0"/>
                <a:cs typeface="Times New Roman" panose="02020603050405020304" pitchFamily="18" charset="0"/>
              </a:rPr>
              <a:t>Подготовили</a:t>
            </a:r>
            <a:r>
              <a:rPr lang="en-US" dirty="0">
                <a:solidFill>
                  <a:schemeClr val="bg1"/>
                </a:solidFill>
                <a:latin typeface="Times New Roman" panose="02020603050405020304" pitchFamily="18" charset="0"/>
                <a:cs typeface="Times New Roman" panose="02020603050405020304" pitchFamily="18" charset="0"/>
              </a:rPr>
              <a:t>: </a:t>
            </a:r>
            <a:r>
              <a:rPr lang="en-GB" dirty="0">
                <a:solidFill>
                  <a:schemeClr val="bg1"/>
                </a:solidFill>
                <a:latin typeface="Times New Roman" panose="02020603050405020304" pitchFamily="18" charset="0"/>
                <a:cs typeface="Times New Roman" panose="02020603050405020304" pitchFamily="18" charset="0"/>
              </a:rPr>
              <a:t>1</a:t>
            </a:r>
            <a:r>
              <a:rPr lang="ru-RU" dirty="0">
                <a:solidFill>
                  <a:schemeClr val="bg1"/>
                </a:solidFill>
                <a:latin typeface="Times New Roman" panose="02020603050405020304" pitchFamily="18" charset="0"/>
                <a:cs typeface="Times New Roman" panose="02020603050405020304" pitchFamily="18" charset="0"/>
              </a:rPr>
              <a:t>ПИб-02-3оп-23, </a:t>
            </a:r>
            <a:r>
              <a:rPr lang="ru-RU" dirty="0" err="1">
                <a:solidFill>
                  <a:schemeClr val="bg1"/>
                </a:solidFill>
                <a:latin typeface="Times New Roman" panose="02020603050405020304" pitchFamily="18" charset="0"/>
                <a:cs typeface="Times New Roman" panose="02020603050405020304" pitchFamily="18" charset="0"/>
              </a:rPr>
              <a:t>пг</a:t>
            </a:r>
            <a:r>
              <a:rPr lang="ru-RU" dirty="0">
                <a:solidFill>
                  <a:schemeClr val="bg1"/>
                </a:solidFill>
                <a:latin typeface="Times New Roman" panose="02020603050405020304" pitchFamily="18" charset="0"/>
                <a:cs typeface="Times New Roman" panose="02020603050405020304" pitchFamily="18" charset="0"/>
              </a:rPr>
              <a:t>. 1</a:t>
            </a:r>
          </a:p>
        </p:txBody>
      </p:sp>
    </p:spTree>
    <p:extLst>
      <p:ext uri="{BB962C8B-B14F-4D97-AF65-F5344CB8AC3E}">
        <p14:creationId xmlns:p14="http://schemas.microsoft.com/office/powerpoint/2010/main" val="4247755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31C7D237-8666-4CCF-9FAA-BF538B0E67B6}"/>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C629A97D-488E-4AA7-B5CA-5D470F582549}"/>
              </a:ext>
            </a:extLst>
          </p:cNvPr>
          <p:cNvSpPr>
            <a:spLocks noGrp="1"/>
          </p:cNvSpPr>
          <p:nvPr>
            <p:ph type="title"/>
          </p:nvPr>
        </p:nvSpPr>
        <p:spPr/>
        <p:txBody>
          <a:bodyPr/>
          <a:lstStyle/>
          <a:p>
            <a:r>
              <a:rPr lang="ru-RU" dirty="0">
                <a:latin typeface="Garamond" panose="02020404030301010803" pitchFamily="18" charset="0"/>
              </a:rPr>
              <a:t>Негативная сторона реформ</a:t>
            </a:r>
          </a:p>
        </p:txBody>
      </p:sp>
      <p:sp>
        <p:nvSpPr>
          <p:cNvPr id="3" name="Объект 2">
            <a:extLst>
              <a:ext uri="{FF2B5EF4-FFF2-40B4-BE49-F238E27FC236}">
                <a16:creationId xmlns:a16="http://schemas.microsoft.com/office/drawing/2014/main" id="{A0A1CA05-0DA5-4C89-85B3-8DBCC0145EAB}"/>
              </a:ext>
            </a:extLst>
          </p:cNvPr>
          <p:cNvSpPr>
            <a:spLocks noGrp="1"/>
          </p:cNvSpPr>
          <p:nvPr>
            <p:ph idx="1"/>
          </p:nvPr>
        </p:nvSpPr>
        <p:spPr>
          <a:xfrm>
            <a:off x="838200" y="1825625"/>
            <a:ext cx="6405282" cy="4351338"/>
          </a:xfrm>
        </p:spPr>
        <p:txBody>
          <a:bodyPr/>
          <a:lstStyle/>
          <a:p>
            <a:pPr marL="0" indent="0">
              <a:buNone/>
            </a:pPr>
            <a:r>
              <a:rPr lang="ru-RU" sz="1800" b="0" i="0" u="none" strike="noStrike" dirty="0">
                <a:solidFill>
                  <a:srgbClr val="000000"/>
                </a:solidFill>
                <a:effectLst/>
                <a:latin typeface="Arial" panose="020B0604020202020204" pitchFamily="34" charset="0"/>
              </a:rPr>
              <a:t>Качественный рост России достался ему непростой ценой. Методы Петра обычно были насильственными – именно силой он насаждал свои реформы. Желание как можно скорей получить средства для проведения реформ и ведения войны было причиной огромного роста налогов, бремя которых было возложено на крестьян и низшие сословия. Во время правления Петра появилось около 40 налогов. Рост промышленного производства сопровождался принуждением крестьян работать на заводах; так появились две новые категории крестьян – приписные и посессионные. Дворян обязали находится на государственной службе, либо военной, либо гражданской. Основные же тяготы легли на крестьян – их тысячами отправляли на сооружение новых верфей, крепостей, заводов, а также их трудом строилась новая столица – Санкт-Петербург.</a:t>
            </a:r>
            <a:endParaRPr lang="ru-RU" dirty="0"/>
          </a:p>
        </p:txBody>
      </p:sp>
      <p:pic>
        <p:nvPicPr>
          <p:cNvPr id="6" name="Рисунок 5">
            <a:extLst>
              <a:ext uri="{FF2B5EF4-FFF2-40B4-BE49-F238E27FC236}">
                <a16:creationId xmlns:a16="http://schemas.microsoft.com/office/drawing/2014/main" id="{F6C76647-566E-44CA-9D9A-16AE7C8AA88F}"/>
              </a:ext>
            </a:extLst>
          </p:cNvPr>
          <p:cNvPicPr>
            <a:picLocks noChangeAspect="1"/>
          </p:cNvPicPr>
          <p:nvPr/>
        </p:nvPicPr>
        <p:blipFill>
          <a:blip r:embed="rId3"/>
          <a:stretch>
            <a:fillRect/>
          </a:stretch>
        </p:blipFill>
        <p:spPr>
          <a:xfrm>
            <a:off x="7655859" y="0"/>
            <a:ext cx="4536141" cy="6876378"/>
          </a:xfrm>
          <a:prstGeom prst="rect">
            <a:avLst/>
          </a:prstGeom>
        </p:spPr>
      </p:pic>
    </p:spTree>
    <p:extLst>
      <p:ext uri="{BB962C8B-B14F-4D97-AF65-F5344CB8AC3E}">
        <p14:creationId xmlns:p14="http://schemas.microsoft.com/office/powerpoint/2010/main" val="279786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80E3D455-4ED1-46D0-B923-C43BBC994946}"/>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B8937F0E-9235-4D90-95B9-4B0814831931}"/>
              </a:ext>
            </a:extLst>
          </p:cNvPr>
          <p:cNvSpPr>
            <a:spLocks noGrp="1"/>
          </p:cNvSpPr>
          <p:nvPr>
            <p:ph type="title"/>
          </p:nvPr>
        </p:nvSpPr>
        <p:spPr>
          <a:xfrm>
            <a:off x="838200" y="365125"/>
            <a:ext cx="5876365" cy="1325563"/>
          </a:xfrm>
        </p:spPr>
        <p:txBody>
          <a:bodyPr/>
          <a:lstStyle/>
          <a:p>
            <a:r>
              <a:rPr lang="ru-RU" dirty="0">
                <a:latin typeface="Garamond" panose="02020404030301010803" pitchFamily="18" charset="0"/>
              </a:rPr>
              <a:t>Проблемы культурных реформ</a:t>
            </a:r>
          </a:p>
        </p:txBody>
      </p:sp>
      <p:sp>
        <p:nvSpPr>
          <p:cNvPr id="3" name="Объект 2">
            <a:extLst>
              <a:ext uri="{FF2B5EF4-FFF2-40B4-BE49-F238E27FC236}">
                <a16:creationId xmlns:a16="http://schemas.microsoft.com/office/drawing/2014/main" id="{20FEEF2C-0F3C-4126-8971-F56CB4E11E4E}"/>
              </a:ext>
            </a:extLst>
          </p:cNvPr>
          <p:cNvSpPr>
            <a:spLocks noGrp="1"/>
          </p:cNvSpPr>
          <p:nvPr>
            <p:ph idx="1"/>
          </p:nvPr>
        </p:nvSpPr>
        <p:spPr>
          <a:xfrm>
            <a:off x="838200" y="1825625"/>
            <a:ext cx="5607424" cy="4351338"/>
          </a:xfrm>
        </p:spPr>
        <p:txBody>
          <a:bodyPr>
            <a:normAutofit/>
          </a:bodyPr>
          <a:lstStyle/>
          <a:p>
            <a:pPr marL="0" indent="0" algn="just" rtl="0">
              <a:spcBef>
                <a:spcPts val="0"/>
              </a:spcBef>
              <a:spcAft>
                <a:spcPts val="0"/>
              </a:spcAft>
              <a:buNone/>
            </a:pPr>
            <a:r>
              <a:rPr lang="ru-RU" sz="1600" b="0" i="0" u="none" strike="noStrike" dirty="0">
                <a:solidFill>
                  <a:srgbClr val="000000"/>
                </a:solidFill>
                <a:effectLst/>
                <a:latin typeface="Arial" panose="020B0604020202020204" pitchFamily="34" charset="0"/>
              </a:rPr>
              <a:t>Политика в сфере культуры также проводилась в интересах государства. Население не спрашивали, хотят ли они кардинального изменения своего быта. Петр насильно заставлял носить европейское платье, брить бороды, ходить на ассамблеи. Кому-то это нравилось, а кому-то нет. Эти традиции были чужды русским, поэтому вызывали недоумение. В случае отказа выполнять предписания, необходимо было уплатить штраф. Однако такие реформы касались, в основном, высшего сословия. Крестьян никто не заставлял надевать европейские костюмы, поэтому их быт остался прежним. Дворян же могли против их воли ссылать на поселение в строящийся Петербург. Там можно было возводить себе дом только по определенным моделям, предоставленным Петром.</a:t>
            </a:r>
            <a:endParaRPr lang="ru-RU" sz="2400" b="0" dirty="0">
              <a:effectLst/>
            </a:endParaRPr>
          </a:p>
        </p:txBody>
      </p:sp>
      <p:pic>
        <p:nvPicPr>
          <p:cNvPr id="6" name="Рисунок 5">
            <a:extLst>
              <a:ext uri="{FF2B5EF4-FFF2-40B4-BE49-F238E27FC236}">
                <a16:creationId xmlns:a16="http://schemas.microsoft.com/office/drawing/2014/main" id="{C2AD944A-C52A-4B0D-889A-01E45FF7817F}"/>
              </a:ext>
            </a:extLst>
          </p:cNvPr>
          <p:cNvPicPr>
            <a:picLocks noChangeAspect="1"/>
          </p:cNvPicPr>
          <p:nvPr/>
        </p:nvPicPr>
        <p:blipFill rotWithShape="1">
          <a:blip r:embed="rId3">
            <a:extLst>
              <a:ext uri="{28A0092B-C50C-407E-A947-70E740481C1C}">
                <a14:useLocalDpi xmlns:a14="http://schemas.microsoft.com/office/drawing/2010/main" val="0"/>
              </a:ext>
            </a:extLst>
          </a:blip>
          <a:srcRect l="1294" t="1438" r="957" b="1438"/>
          <a:stretch/>
        </p:blipFill>
        <p:spPr>
          <a:xfrm>
            <a:off x="6784857" y="1027906"/>
            <a:ext cx="5407143" cy="4580965"/>
          </a:xfrm>
          <a:prstGeom prst="rect">
            <a:avLst/>
          </a:prstGeom>
        </p:spPr>
      </p:pic>
    </p:spTree>
    <p:extLst>
      <p:ext uri="{BB962C8B-B14F-4D97-AF65-F5344CB8AC3E}">
        <p14:creationId xmlns:p14="http://schemas.microsoft.com/office/powerpoint/2010/main" val="665022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BD2AC06C-E99C-4B95-A291-D9D65076329C}"/>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640B6147-D3F1-4F67-9F83-AA5E8717934C}"/>
              </a:ext>
            </a:extLst>
          </p:cNvPr>
          <p:cNvSpPr>
            <a:spLocks noGrp="1"/>
          </p:cNvSpPr>
          <p:nvPr>
            <p:ph type="title"/>
          </p:nvPr>
        </p:nvSpPr>
        <p:spPr/>
        <p:txBody>
          <a:bodyPr/>
          <a:lstStyle/>
          <a:p>
            <a:r>
              <a:rPr lang="ru-RU" dirty="0">
                <a:latin typeface="Garamond" panose="02020404030301010803" pitchFamily="18" charset="0"/>
              </a:rPr>
              <a:t>Смерть</a:t>
            </a:r>
          </a:p>
        </p:txBody>
      </p:sp>
      <p:sp>
        <p:nvSpPr>
          <p:cNvPr id="3" name="Объект 2">
            <a:extLst>
              <a:ext uri="{FF2B5EF4-FFF2-40B4-BE49-F238E27FC236}">
                <a16:creationId xmlns:a16="http://schemas.microsoft.com/office/drawing/2014/main" id="{3DC013B9-D54A-43C7-BA3B-E5A9BECF7560}"/>
              </a:ext>
            </a:extLst>
          </p:cNvPr>
          <p:cNvSpPr>
            <a:spLocks noGrp="1"/>
          </p:cNvSpPr>
          <p:nvPr>
            <p:ph idx="1"/>
          </p:nvPr>
        </p:nvSpPr>
        <p:spPr>
          <a:xfrm>
            <a:off x="838200" y="1825625"/>
            <a:ext cx="5051612" cy="4351338"/>
          </a:xfrm>
        </p:spPr>
        <p:txBody>
          <a:bodyPr>
            <a:normAutofit/>
          </a:bodyPr>
          <a:lstStyle/>
          <a:p>
            <a:pPr marL="0" indent="0">
              <a:buNone/>
            </a:pPr>
            <a:r>
              <a:rPr lang="ru-RU" sz="1800" b="0" i="0" u="none" strike="noStrike" dirty="0">
                <a:solidFill>
                  <a:srgbClr val="000000"/>
                </a:solidFill>
                <a:effectLst/>
                <a:latin typeface="Arial" panose="020B0604020202020204" pitchFamily="34" charset="0"/>
              </a:rPr>
              <a:t>Смерть Петра I положила начало эпохе дворцовых переворотов. Последней неудачей Петра I стала его буквально предсмертная реформа о престолонаследии. 5 февраля 1722 российский император подписал указ, которым отменялся обычай передачи престола прямым потомкам по мужской линии. При этом допускалось, что своей волей монарх может назначить преемников любого достойного человека, но император Пётр I не успел назначить себе преемника. Смерть Петра I послужила началом эпохи дворцовых переворотов.</a:t>
            </a:r>
            <a:endParaRPr lang="ru-RU" dirty="0"/>
          </a:p>
        </p:txBody>
      </p:sp>
      <p:pic>
        <p:nvPicPr>
          <p:cNvPr id="6" name="Рисунок 5">
            <a:extLst>
              <a:ext uri="{FF2B5EF4-FFF2-40B4-BE49-F238E27FC236}">
                <a16:creationId xmlns:a16="http://schemas.microsoft.com/office/drawing/2014/main" id="{97DFF431-FF39-4ABD-847F-A657E59322CA}"/>
              </a:ext>
            </a:extLst>
          </p:cNvPr>
          <p:cNvPicPr>
            <a:picLocks noChangeAspect="1"/>
          </p:cNvPicPr>
          <p:nvPr/>
        </p:nvPicPr>
        <p:blipFill rotWithShape="1">
          <a:blip r:embed="rId3">
            <a:extLst>
              <a:ext uri="{28A0092B-C50C-407E-A947-70E740481C1C}">
                <a14:useLocalDpi xmlns:a14="http://schemas.microsoft.com/office/drawing/2010/main" val="0"/>
              </a:ext>
            </a:extLst>
          </a:blip>
          <a:srcRect l="15159" r="8651"/>
          <a:stretch/>
        </p:blipFill>
        <p:spPr>
          <a:xfrm>
            <a:off x="6033246" y="0"/>
            <a:ext cx="6158753" cy="6858000"/>
          </a:xfrm>
          <a:prstGeom prst="rect">
            <a:avLst/>
          </a:prstGeom>
        </p:spPr>
      </p:pic>
    </p:spTree>
    <p:extLst>
      <p:ext uri="{BB962C8B-B14F-4D97-AF65-F5344CB8AC3E}">
        <p14:creationId xmlns:p14="http://schemas.microsoft.com/office/powerpoint/2010/main" val="972226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9EEDB608-DB2D-4E3D-A633-9A167885464C}"/>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6B60A61B-EFDA-4AE3-8EA8-6FF68709FCC3}"/>
              </a:ext>
            </a:extLst>
          </p:cNvPr>
          <p:cNvSpPr>
            <a:spLocks noGrp="1"/>
          </p:cNvSpPr>
          <p:nvPr>
            <p:ph type="title"/>
          </p:nvPr>
        </p:nvSpPr>
        <p:spPr/>
        <p:txBody>
          <a:bodyPr/>
          <a:lstStyle/>
          <a:p>
            <a:r>
              <a:rPr lang="ru-RU" dirty="0">
                <a:latin typeface="Garamond" panose="02020404030301010803" pitchFamily="18" charset="0"/>
              </a:rPr>
              <a:t>Список источников</a:t>
            </a:r>
          </a:p>
        </p:txBody>
      </p:sp>
      <p:sp>
        <p:nvSpPr>
          <p:cNvPr id="3" name="Объект 2">
            <a:extLst>
              <a:ext uri="{FF2B5EF4-FFF2-40B4-BE49-F238E27FC236}">
                <a16:creationId xmlns:a16="http://schemas.microsoft.com/office/drawing/2014/main" id="{93C58A51-2C61-4215-8239-18C88AD17CAD}"/>
              </a:ext>
            </a:extLst>
          </p:cNvPr>
          <p:cNvSpPr>
            <a:spLocks noGrp="1"/>
          </p:cNvSpPr>
          <p:nvPr>
            <p:ph idx="1"/>
          </p:nvPr>
        </p:nvSpPr>
        <p:spPr/>
        <p:txBody>
          <a:bodyPr/>
          <a:lstStyle/>
          <a:p>
            <a:pPr rtl="0" fontAlgn="base">
              <a:lnSpc>
                <a:spcPct val="100000"/>
              </a:lnSpc>
              <a:spcBef>
                <a:spcPts val="0"/>
              </a:spcBef>
              <a:spcAft>
                <a:spcPts val="0"/>
              </a:spcAft>
              <a:buFont typeface="+mj-lt"/>
              <a:buAutoNum type="arabicPeriod"/>
            </a:pPr>
            <a:r>
              <a:rPr lang="ru-RU" sz="1800" b="0" i="0" u="none" strike="noStrike" dirty="0">
                <a:solidFill>
                  <a:srgbClr val="000000"/>
                </a:solidFill>
                <a:effectLst/>
                <a:latin typeface="Arial" panose="020B0604020202020204" pitchFamily="34" charset="0"/>
              </a:rPr>
              <a:t>Биография И. С. Аксакова - </a:t>
            </a:r>
            <a:r>
              <a:rPr lang="ru-RU" sz="1800" b="0" i="0" u="sng" strike="noStrike" dirty="0">
                <a:solidFill>
                  <a:srgbClr val="1155CC"/>
                </a:solidFill>
                <a:effectLst/>
                <a:latin typeface="Arial" panose="020B0604020202020204" pitchFamily="34" charset="0"/>
                <a:hlinkClick r:id="rId3"/>
              </a:rPr>
              <a:t>https://24smi.org/celebrity/34014-sergei-aksakov.html#tableofcontents_bio</a:t>
            </a:r>
            <a:r>
              <a:rPr lang="ru-RU" sz="1800" b="0" i="0" u="none" strike="noStrike" dirty="0">
                <a:solidFill>
                  <a:srgbClr val="000000"/>
                </a:solidFill>
                <a:effectLst/>
                <a:latin typeface="Arial" panose="020B0604020202020204" pitchFamily="34" charset="0"/>
              </a:rPr>
              <a:t>, </a:t>
            </a:r>
            <a:r>
              <a:rPr lang="ru-RU" sz="1800" b="0" i="0" u="sng" strike="noStrike" dirty="0">
                <a:solidFill>
                  <a:srgbClr val="1155CC"/>
                </a:solidFill>
                <a:effectLst/>
                <a:latin typeface="Arial" panose="020B0604020202020204" pitchFamily="34" charset="0"/>
                <a:hlinkClick r:id="rId4"/>
              </a:rPr>
              <a:t>https://um.mos.ru/personalities/aksakov/</a:t>
            </a:r>
            <a:endParaRPr lang="ru-RU" sz="1800" b="0" i="0" u="none" strike="noStrike" dirty="0">
              <a:solidFill>
                <a:srgbClr val="000000"/>
              </a:solidFill>
              <a:effectLst/>
              <a:latin typeface="Arial" panose="020B0604020202020204" pitchFamily="34" charset="0"/>
            </a:endParaRPr>
          </a:p>
          <a:p>
            <a:pPr rtl="0" fontAlgn="base">
              <a:lnSpc>
                <a:spcPct val="100000"/>
              </a:lnSpc>
              <a:spcBef>
                <a:spcPts val="0"/>
              </a:spcBef>
              <a:spcAft>
                <a:spcPts val="0"/>
              </a:spcAft>
              <a:buFont typeface="+mj-lt"/>
              <a:buAutoNum type="arabicPeriod"/>
            </a:pPr>
            <a:r>
              <a:rPr lang="ru-RU" sz="1800" b="0" i="0" u="none" strike="noStrike" dirty="0">
                <a:solidFill>
                  <a:srgbClr val="000000"/>
                </a:solidFill>
                <a:effectLst/>
                <a:latin typeface="Arial" panose="020B0604020202020204" pitchFamily="34" charset="0"/>
              </a:rPr>
              <a:t>Царствование Петра - </a:t>
            </a:r>
            <a:r>
              <a:rPr lang="ru-RU" sz="1800" b="0" i="0" u="sng" strike="noStrike" dirty="0">
                <a:solidFill>
                  <a:srgbClr val="1155CC"/>
                </a:solidFill>
                <a:effectLst/>
                <a:latin typeface="Arial" panose="020B0604020202020204" pitchFamily="34" charset="0"/>
                <a:hlinkClick r:id="rId5"/>
              </a:rPr>
              <a:t>https://biographe.ru/politiki/petr-velikij/</a:t>
            </a:r>
            <a:r>
              <a:rPr lang="ru-RU" sz="1800" b="0" i="0" u="none" strike="noStrike" dirty="0">
                <a:solidFill>
                  <a:srgbClr val="000000"/>
                </a:solidFill>
                <a:effectLst/>
                <a:latin typeface="Arial" panose="020B0604020202020204" pitchFamily="34" charset="0"/>
              </a:rPr>
              <a:t>, </a:t>
            </a:r>
            <a:r>
              <a:rPr lang="ru-RU" sz="1800" b="0" i="0" u="sng" strike="noStrike" dirty="0">
                <a:solidFill>
                  <a:srgbClr val="1155CC"/>
                </a:solidFill>
                <a:effectLst/>
                <a:latin typeface="Arial" panose="020B0604020202020204" pitchFamily="34" charset="0"/>
                <a:hlinkClick r:id="rId6"/>
              </a:rPr>
              <a:t>https://24smi.org/celebrity/3555-petr-i.html</a:t>
            </a:r>
            <a:endParaRPr lang="ru-RU" sz="1800" b="0" i="0" u="none" strike="noStrike" dirty="0">
              <a:solidFill>
                <a:srgbClr val="000000"/>
              </a:solidFill>
              <a:effectLst/>
              <a:latin typeface="Arial" panose="020B0604020202020204" pitchFamily="34" charset="0"/>
            </a:endParaRPr>
          </a:p>
          <a:p>
            <a:pPr rtl="0" fontAlgn="base">
              <a:lnSpc>
                <a:spcPct val="100000"/>
              </a:lnSpc>
              <a:spcBef>
                <a:spcPts val="0"/>
              </a:spcBef>
              <a:spcAft>
                <a:spcPts val="0"/>
              </a:spcAft>
              <a:buFont typeface="+mj-lt"/>
              <a:buAutoNum type="arabicPeriod"/>
            </a:pPr>
            <a:r>
              <a:rPr lang="ru-RU" sz="1800" b="0" i="0" u="none" strike="noStrike" dirty="0">
                <a:solidFill>
                  <a:srgbClr val="000000"/>
                </a:solidFill>
                <a:effectLst/>
                <a:latin typeface="Arial" panose="020B0604020202020204" pitchFamily="34" charset="0"/>
              </a:rPr>
              <a:t>Характер Петра - </a:t>
            </a:r>
            <a:r>
              <a:rPr lang="ru-RU" sz="1800" b="0" i="0" u="sng" strike="noStrike" dirty="0">
                <a:solidFill>
                  <a:srgbClr val="1155CC"/>
                </a:solidFill>
                <a:effectLst/>
                <a:latin typeface="Arial" panose="020B0604020202020204" pitchFamily="34" charset="0"/>
                <a:hlinkClick r:id="rId5"/>
              </a:rPr>
              <a:t>https://biographe.ru/politiki/petr-velikij/</a:t>
            </a:r>
            <a:endParaRPr lang="ru-RU" sz="1800" b="0" i="0" u="none" strike="noStrike" dirty="0">
              <a:solidFill>
                <a:srgbClr val="000000"/>
              </a:solidFill>
              <a:effectLst/>
              <a:latin typeface="Arial" panose="020B0604020202020204" pitchFamily="34" charset="0"/>
            </a:endParaRPr>
          </a:p>
          <a:p>
            <a:pPr rtl="0" fontAlgn="base">
              <a:lnSpc>
                <a:spcPct val="100000"/>
              </a:lnSpc>
              <a:spcBef>
                <a:spcPts val="0"/>
              </a:spcBef>
              <a:spcAft>
                <a:spcPts val="0"/>
              </a:spcAft>
              <a:buFont typeface="+mj-lt"/>
              <a:buAutoNum type="arabicPeriod"/>
            </a:pPr>
            <a:r>
              <a:rPr lang="ru-RU" sz="1800" b="0" i="0" u="none" strike="noStrike" dirty="0">
                <a:solidFill>
                  <a:srgbClr val="000000"/>
                </a:solidFill>
                <a:effectLst/>
                <a:latin typeface="Arial" panose="020B0604020202020204" pitchFamily="34" charset="0"/>
              </a:rPr>
              <a:t>Прутский Поход и смерть - </a:t>
            </a:r>
            <a:r>
              <a:rPr lang="ru-RU" sz="1800" b="0" i="0" u="sng" strike="noStrike" dirty="0">
                <a:solidFill>
                  <a:srgbClr val="1155CC"/>
                </a:solidFill>
                <a:effectLst/>
                <a:latin typeface="Arial" panose="020B0604020202020204" pitchFamily="34" charset="0"/>
                <a:hlinkClick r:id="rId7"/>
              </a:rPr>
              <a:t>https://kulturologia.ru/blogs/301013/19134/</a:t>
            </a:r>
            <a:endParaRPr lang="ru-RU" sz="1800" dirty="0">
              <a:solidFill>
                <a:srgbClr val="000000"/>
              </a:solidFill>
              <a:latin typeface="Arial" panose="020B0604020202020204" pitchFamily="34" charset="0"/>
            </a:endParaRPr>
          </a:p>
          <a:p>
            <a:pPr rtl="0" fontAlgn="base">
              <a:lnSpc>
                <a:spcPct val="100000"/>
              </a:lnSpc>
              <a:spcBef>
                <a:spcPts val="0"/>
              </a:spcBef>
              <a:spcAft>
                <a:spcPts val="0"/>
              </a:spcAft>
              <a:buFont typeface="+mj-lt"/>
              <a:buAutoNum type="arabicPeriod"/>
            </a:pPr>
            <a:r>
              <a:rPr lang="ru-RU" sz="1800" b="0" i="0" u="none" strike="noStrike" dirty="0">
                <a:solidFill>
                  <a:srgbClr val="000000"/>
                </a:solidFill>
                <a:effectLst/>
                <a:latin typeface="Arial" panose="020B0604020202020204" pitchFamily="34" charset="0"/>
              </a:rPr>
              <a:t>Реформы, автор: Александр Андреевич Майер -  </a:t>
            </a:r>
            <a:r>
              <a:rPr lang="ru-RU" sz="1800" b="0" i="0" u="sng" strike="noStrike" dirty="0">
                <a:solidFill>
                  <a:srgbClr val="1155CC"/>
                </a:solidFill>
                <a:effectLst/>
                <a:latin typeface="Arial" panose="020B0604020202020204" pitchFamily="34" charset="0"/>
                <a:hlinkClick r:id="rId8"/>
              </a:rPr>
              <a:t>https://spravochnick.ru/istoriya_rossii/reformy_petra_i/polozhitelnye_i_otricatelnye_storony_reform_petra_i/</a:t>
            </a:r>
            <a:endParaRPr lang="ru-RU" dirty="0"/>
          </a:p>
        </p:txBody>
      </p:sp>
    </p:spTree>
    <p:extLst>
      <p:ext uri="{BB962C8B-B14F-4D97-AF65-F5344CB8AC3E}">
        <p14:creationId xmlns:p14="http://schemas.microsoft.com/office/powerpoint/2010/main" val="3227511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0647B77C-1003-4F58-B68C-F42832C57294}"/>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BE816D8A-B85D-4413-95AA-E44FBA578929}"/>
              </a:ext>
            </a:extLst>
          </p:cNvPr>
          <p:cNvSpPr>
            <a:spLocks noGrp="1"/>
          </p:cNvSpPr>
          <p:nvPr>
            <p:ph type="title"/>
          </p:nvPr>
        </p:nvSpPr>
        <p:spPr>
          <a:xfrm>
            <a:off x="1098177" y="347196"/>
            <a:ext cx="10515600" cy="1325563"/>
          </a:xfrm>
        </p:spPr>
        <p:txBody>
          <a:bodyPr>
            <a:normAutofit/>
          </a:bodyPr>
          <a:lstStyle/>
          <a:p>
            <a:r>
              <a:rPr lang="ru-RU" dirty="0">
                <a:latin typeface="Garamond" panose="02020404030301010803" pitchFamily="18" charset="0"/>
              </a:rPr>
              <a:t>Точка зрения</a:t>
            </a:r>
          </a:p>
        </p:txBody>
      </p:sp>
      <p:sp>
        <p:nvSpPr>
          <p:cNvPr id="3" name="Объект 2">
            <a:extLst>
              <a:ext uri="{FF2B5EF4-FFF2-40B4-BE49-F238E27FC236}">
                <a16:creationId xmlns:a16="http://schemas.microsoft.com/office/drawing/2014/main" id="{9D7CA73A-C540-4C00-8888-AA5D09A5BB74}"/>
              </a:ext>
            </a:extLst>
          </p:cNvPr>
          <p:cNvSpPr>
            <a:spLocks noGrp="1"/>
          </p:cNvSpPr>
          <p:nvPr>
            <p:ph idx="1"/>
          </p:nvPr>
        </p:nvSpPr>
        <p:spPr>
          <a:xfrm>
            <a:off x="1098176" y="1807695"/>
            <a:ext cx="6414247" cy="3051175"/>
          </a:xfrm>
          <a:prstGeom prst="roundRect">
            <a:avLst/>
          </a:prstGeom>
          <a:ln w="57150">
            <a:solidFill>
              <a:schemeClr val="tx1"/>
            </a:solidFill>
          </a:ln>
        </p:spPr>
        <p:txBody>
          <a:bodyPr>
            <a:normAutofit/>
          </a:bodyPr>
          <a:lstStyle/>
          <a:p>
            <a:pPr marL="0" indent="0">
              <a:buNone/>
            </a:pPr>
            <a:r>
              <a:rPr lang="ru-RU" sz="2000" b="0" i="0" u="none" strike="noStrike" dirty="0">
                <a:solidFill>
                  <a:srgbClr val="000000"/>
                </a:solidFill>
                <a:effectLst/>
                <a:latin typeface="Arial" panose="020B0604020202020204" pitchFamily="34" charset="0"/>
              </a:rPr>
              <a:t>Русская земля подверглась внезапно страшному внешнему и внутреннему </a:t>
            </a:r>
            <a:r>
              <a:rPr lang="ru-RU" sz="2000" b="0" i="0" u="none" strike="noStrike" dirty="0" err="1">
                <a:solidFill>
                  <a:srgbClr val="000000"/>
                </a:solidFill>
                <a:effectLst/>
                <a:latin typeface="Arial" panose="020B0604020202020204" pitchFamily="34" charset="0"/>
              </a:rPr>
              <a:t>насилованию</a:t>
            </a:r>
            <a:r>
              <a:rPr lang="ru-RU" sz="2000" b="0" i="0" u="none" strike="noStrike" dirty="0">
                <a:solidFill>
                  <a:srgbClr val="000000"/>
                </a:solidFill>
                <a:effectLst/>
                <a:latin typeface="Arial" panose="020B0604020202020204" pitchFamily="34" charset="0"/>
              </a:rPr>
              <a:t>. Рукой палача совлекался с русского человека образ русский и напяливалось подобие </a:t>
            </a:r>
            <a:r>
              <a:rPr lang="ru-RU" sz="2000" b="0" i="0" u="none" strike="noStrike" dirty="0" err="1">
                <a:solidFill>
                  <a:srgbClr val="000000"/>
                </a:solidFill>
                <a:effectLst/>
                <a:latin typeface="Arial" panose="020B0604020202020204" pitchFamily="34" charset="0"/>
              </a:rPr>
              <a:t>общеевропейца</a:t>
            </a:r>
            <a:r>
              <a:rPr lang="ru-RU" sz="2000" b="0" i="0" u="none" strike="noStrike" dirty="0">
                <a:solidFill>
                  <a:srgbClr val="000000"/>
                </a:solidFill>
                <a:effectLst/>
                <a:latin typeface="Arial" panose="020B0604020202020204" pitchFamily="34" charset="0"/>
              </a:rPr>
              <a:t>… Все, что только носило на себе печать народности, было предано осмеянию, поруганию, гонению; одежда, обычай, нравы, самый язык – все было искажено, изуродовано, изувечено…</a:t>
            </a:r>
            <a:endParaRPr lang="ru-RU" sz="3200" dirty="0"/>
          </a:p>
        </p:txBody>
      </p:sp>
      <p:sp>
        <p:nvSpPr>
          <p:cNvPr id="5" name="TextBox 4">
            <a:extLst>
              <a:ext uri="{FF2B5EF4-FFF2-40B4-BE49-F238E27FC236}">
                <a16:creationId xmlns:a16="http://schemas.microsoft.com/office/drawing/2014/main" id="{2EEF5AF7-5829-40A1-9103-F7001D931472}"/>
              </a:ext>
            </a:extLst>
          </p:cNvPr>
          <p:cNvSpPr txBox="1"/>
          <p:nvPr/>
        </p:nvSpPr>
        <p:spPr>
          <a:xfrm>
            <a:off x="8344708" y="5031030"/>
            <a:ext cx="2610163" cy="461665"/>
          </a:xfrm>
          <a:prstGeom prst="rect">
            <a:avLst/>
          </a:prstGeom>
          <a:noFill/>
        </p:spPr>
        <p:txBody>
          <a:bodyPr wrap="square">
            <a:spAutoFit/>
          </a:bodyPr>
          <a:lstStyle/>
          <a:p>
            <a:pPr algn="r"/>
            <a:r>
              <a:rPr lang="ru-RU" sz="2400" b="0" i="0" u="none" strike="noStrike" dirty="0">
                <a:solidFill>
                  <a:srgbClr val="000000"/>
                </a:solidFill>
                <a:effectLst/>
                <a:latin typeface="Arial" panose="020B0604020202020204" pitchFamily="34" charset="0"/>
              </a:rPr>
              <a:t>- И.С. Аксаков</a:t>
            </a:r>
            <a:endParaRPr lang="ru-RU" sz="2400" dirty="0"/>
          </a:p>
        </p:txBody>
      </p:sp>
      <p:sp>
        <p:nvSpPr>
          <p:cNvPr id="7" name="TextBox 6">
            <a:extLst>
              <a:ext uri="{FF2B5EF4-FFF2-40B4-BE49-F238E27FC236}">
                <a16:creationId xmlns:a16="http://schemas.microsoft.com/office/drawing/2014/main" id="{5B08C2EE-F18A-4501-A149-A99E2507B338}"/>
              </a:ext>
            </a:extLst>
          </p:cNvPr>
          <p:cNvSpPr txBox="1"/>
          <p:nvPr/>
        </p:nvSpPr>
        <p:spPr>
          <a:xfrm>
            <a:off x="7019366" y="5506758"/>
            <a:ext cx="4141694" cy="584775"/>
          </a:xfrm>
          <a:prstGeom prst="rect">
            <a:avLst/>
          </a:prstGeom>
          <a:noFill/>
        </p:spPr>
        <p:txBody>
          <a:bodyPr wrap="square">
            <a:spAutoFit/>
          </a:bodyPr>
          <a:lstStyle/>
          <a:p>
            <a:pPr algn="r"/>
            <a:r>
              <a:rPr lang="ru-RU" sz="1600" b="0" i="1" u="none" strike="noStrike" dirty="0">
                <a:solidFill>
                  <a:srgbClr val="000000"/>
                </a:solidFill>
                <a:effectLst/>
                <a:latin typeface="Arial" panose="020B0604020202020204" pitchFamily="34" charset="0"/>
              </a:rPr>
              <a:t>поэт, критик и публицист, надворный советник, идеолог славянофильства</a:t>
            </a:r>
            <a:endParaRPr lang="ru-RU" sz="1600" i="1" dirty="0"/>
          </a:p>
        </p:txBody>
      </p:sp>
      <p:pic>
        <p:nvPicPr>
          <p:cNvPr id="9" name="Рисунок 8">
            <a:extLst>
              <a:ext uri="{FF2B5EF4-FFF2-40B4-BE49-F238E27FC236}">
                <a16:creationId xmlns:a16="http://schemas.microsoft.com/office/drawing/2014/main" id="{CAADE160-CE75-4E7E-ADD7-AAFC0098D8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4708" y="1772706"/>
            <a:ext cx="2816352" cy="3121152"/>
          </a:xfrm>
          <a:prstGeom prst="roundRect">
            <a:avLst/>
          </a:prstGeom>
        </p:spPr>
      </p:pic>
      <p:sp>
        <p:nvSpPr>
          <p:cNvPr id="10" name="TextBox 9">
            <a:extLst>
              <a:ext uri="{FF2B5EF4-FFF2-40B4-BE49-F238E27FC236}">
                <a16:creationId xmlns:a16="http://schemas.microsoft.com/office/drawing/2014/main" id="{A711832E-AAB1-417F-920B-2A8483F0CBAD}"/>
              </a:ext>
            </a:extLst>
          </p:cNvPr>
          <p:cNvSpPr txBox="1"/>
          <p:nvPr/>
        </p:nvSpPr>
        <p:spPr>
          <a:xfrm>
            <a:off x="410893" y="764193"/>
            <a:ext cx="1249060" cy="2646878"/>
          </a:xfrm>
          <a:prstGeom prst="rect">
            <a:avLst/>
          </a:prstGeom>
          <a:noFill/>
        </p:spPr>
        <p:txBody>
          <a:bodyPr wrap="none" rtlCol="0">
            <a:spAutoFit/>
          </a:bodyPr>
          <a:lstStyle/>
          <a:p>
            <a:r>
              <a:rPr lang="en-US" sz="16600" b="1" dirty="0">
                <a:ln w="38100">
                  <a:solidFill>
                    <a:schemeClr val="bg1"/>
                  </a:solidFill>
                </a:ln>
                <a:latin typeface="Arial" panose="020B0604020202020204" pitchFamily="34" charset="0"/>
                <a:cs typeface="Arial" panose="020B0604020202020204" pitchFamily="34" charset="0"/>
              </a:rPr>
              <a:t>“</a:t>
            </a:r>
            <a:endParaRPr lang="ru-RU" sz="16600" b="1" dirty="0">
              <a:ln w="38100">
                <a:solidFill>
                  <a:schemeClr val="bg1"/>
                </a:solidFill>
              </a:ln>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1BEC9F27-F82A-45BD-AC92-C5E0649869E0}"/>
              </a:ext>
            </a:extLst>
          </p:cNvPr>
          <p:cNvSpPr txBox="1"/>
          <p:nvPr/>
        </p:nvSpPr>
        <p:spPr>
          <a:xfrm rot="10800000">
            <a:off x="6883412" y="3005370"/>
            <a:ext cx="1249060" cy="2646878"/>
          </a:xfrm>
          <a:prstGeom prst="rect">
            <a:avLst/>
          </a:prstGeom>
          <a:noFill/>
        </p:spPr>
        <p:txBody>
          <a:bodyPr wrap="none" rtlCol="0">
            <a:spAutoFit/>
          </a:bodyPr>
          <a:lstStyle/>
          <a:p>
            <a:r>
              <a:rPr lang="en-US" sz="16600" b="1" dirty="0">
                <a:ln w="38100">
                  <a:solidFill>
                    <a:schemeClr val="bg1"/>
                  </a:solidFill>
                </a:ln>
                <a:latin typeface="Arial" panose="020B0604020202020204" pitchFamily="34" charset="0"/>
                <a:cs typeface="Arial" panose="020B0604020202020204" pitchFamily="34" charset="0"/>
              </a:rPr>
              <a:t>“</a:t>
            </a:r>
            <a:endParaRPr lang="ru-RU" sz="16600" b="1" dirty="0">
              <a:ln w="38100">
                <a:solidFill>
                  <a:schemeClr val="bg1"/>
                </a:solidFill>
              </a:ln>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15175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B4B4C509-0DB2-4076-961A-22A1CC962949}"/>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248019CC-D745-440F-95F1-8E69818CBB7C}"/>
              </a:ext>
            </a:extLst>
          </p:cNvPr>
          <p:cNvSpPr>
            <a:spLocks noGrp="1"/>
          </p:cNvSpPr>
          <p:nvPr>
            <p:ph type="title"/>
          </p:nvPr>
        </p:nvSpPr>
        <p:spPr/>
        <p:txBody>
          <a:bodyPr>
            <a:normAutofit/>
          </a:bodyPr>
          <a:lstStyle/>
          <a:p>
            <a:r>
              <a:rPr lang="ru-RU" dirty="0">
                <a:latin typeface="Garamond" panose="02020404030301010803" pitchFamily="18" charset="0"/>
              </a:rPr>
              <a:t>Аксаков Иван Сергеевич</a:t>
            </a:r>
          </a:p>
        </p:txBody>
      </p:sp>
      <p:sp>
        <p:nvSpPr>
          <p:cNvPr id="3" name="Объект 2">
            <a:extLst>
              <a:ext uri="{FF2B5EF4-FFF2-40B4-BE49-F238E27FC236}">
                <a16:creationId xmlns:a16="http://schemas.microsoft.com/office/drawing/2014/main" id="{70B15F15-666F-4D39-964F-5C6F4D8F0CAB}"/>
              </a:ext>
            </a:extLst>
          </p:cNvPr>
          <p:cNvSpPr>
            <a:spLocks noGrp="1"/>
          </p:cNvSpPr>
          <p:nvPr>
            <p:ph idx="1"/>
          </p:nvPr>
        </p:nvSpPr>
        <p:spPr>
          <a:xfrm>
            <a:off x="838200" y="2055813"/>
            <a:ext cx="5867400" cy="3424798"/>
          </a:xfrm>
        </p:spPr>
        <p:txBody>
          <a:bodyPr/>
          <a:lstStyle/>
          <a:p>
            <a:pPr marL="0" indent="0">
              <a:buNone/>
            </a:pPr>
            <a:r>
              <a:rPr lang="ru-RU" sz="1800" b="0" i="0" u="none" strike="noStrike" dirty="0">
                <a:solidFill>
                  <a:srgbClr val="000000"/>
                </a:solidFill>
                <a:effectLst/>
                <a:latin typeface="Arial" panose="020B0604020202020204" pitchFamily="34" charset="0"/>
              </a:rPr>
              <a:t>Родился в селе </a:t>
            </a:r>
            <a:r>
              <a:rPr lang="ru-RU" sz="1800" b="0" i="0" u="none" strike="noStrike" dirty="0" err="1">
                <a:solidFill>
                  <a:srgbClr val="000000"/>
                </a:solidFill>
                <a:effectLst/>
                <a:latin typeface="Arial" panose="020B0604020202020204" pitchFamily="34" charset="0"/>
              </a:rPr>
              <a:t>Надежино</a:t>
            </a:r>
            <a:r>
              <a:rPr lang="ru-RU" sz="1800" b="0" i="0" u="none" strike="noStrike" dirty="0">
                <a:solidFill>
                  <a:srgbClr val="000000"/>
                </a:solidFill>
                <a:effectLst/>
                <a:latin typeface="Arial" panose="020B0604020202020204" pitchFamily="34" charset="0"/>
              </a:rPr>
              <a:t> Оренбургской губернии. Младший сын писателя Сергея Тимофеевича Аксакова и Ольги Семеновны, урожденной </a:t>
            </a:r>
            <a:r>
              <a:rPr lang="ru-RU" sz="1800" b="0" i="0" u="none" strike="noStrike" dirty="0" err="1">
                <a:solidFill>
                  <a:srgbClr val="000000"/>
                </a:solidFill>
                <a:effectLst/>
                <a:latin typeface="Arial" panose="020B0604020202020204" pitchFamily="34" charset="0"/>
              </a:rPr>
              <a:t>Заплатиной</a:t>
            </a:r>
            <a:r>
              <a:rPr lang="ru-RU" sz="1800" b="0" i="0" u="none" strike="noStrike" dirty="0">
                <a:solidFill>
                  <a:srgbClr val="000000"/>
                </a:solidFill>
                <a:effectLst/>
                <a:latin typeface="Arial" panose="020B0604020202020204" pitchFamily="34" charset="0"/>
              </a:rPr>
              <a:t>. В 1827 году семья переехала в Москву. О книгах Сергея Аксакова, Николай Чернышевский говорил, что в них правда чувствуется на каждой странице. Самобытный язык произведений, полный «самоцветов народного словаря», и способность изображать природу и человека в неразрывном единстве — вот достоинства, благодаря которым произведения писателя читают и сегодня.</a:t>
            </a:r>
            <a:endParaRPr lang="ru-RU" dirty="0"/>
          </a:p>
        </p:txBody>
      </p:sp>
      <p:sp>
        <p:nvSpPr>
          <p:cNvPr id="5" name="TextBox 4">
            <a:extLst>
              <a:ext uri="{FF2B5EF4-FFF2-40B4-BE49-F238E27FC236}">
                <a16:creationId xmlns:a16="http://schemas.microsoft.com/office/drawing/2014/main" id="{A7BCBB65-A736-483C-8029-5413EB0FF1F1}"/>
              </a:ext>
            </a:extLst>
          </p:cNvPr>
          <p:cNvSpPr txBox="1"/>
          <p:nvPr/>
        </p:nvSpPr>
        <p:spPr>
          <a:xfrm>
            <a:off x="838200" y="1348493"/>
            <a:ext cx="6096000" cy="338554"/>
          </a:xfrm>
          <a:prstGeom prst="rect">
            <a:avLst/>
          </a:prstGeom>
          <a:noFill/>
        </p:spPr>
        <p:txBody>
          <a:bodyPr wrap="square">
            <a:spAutoFit/>
          </a:bodyPr>
          <a:lstStyle/>
          <a:p>
            <a:r>
              <a:rPr lang="ru-RU" sz="1600" b="0" i="0" u="none" strike="noStrike" dirty="0">
                <a:solidFill>
                  <a:srgbClr val="000000"/>
                </a:solidFill>
                <a:effectLst/>
                <a:latin typeface="Arial" panose="020B0604020202020204" pitchFamily="34" charset="0"/>
              </a:rPr>
              <a:t>(26 сентября (8 октября) 1823 – 27 января (8 февраля) 1886)</a:t>
            </a:r>
            <a:endParaRPr lang="ru-RU" sz="1600" dirty="0"/>
          </a:p>
        </p:txBody>
      </p:sp>
      <p:pic>
        <p:nvPicPr>
          <p:cNvPr id="7" name="Рисунок 6">
            <a:extLst>
              <a:ext uri="{FF2B5EF4-FFF2-40B4-BE49-F238E27FC236}">
                <a16:creationId xmlns:a16="http://schemas.microsoft.com/office/drawing/2014/main" id="{F8285A39-B24E-4891-8E6F-1D88C70AB6BB}"/>
              </a:ext>
            </a:extLst>
          </p:cNvPr>
          <p:cNvPicPr>
            <a:picLocks noChangeAspect="1"/>
          </p:cNvPicPr>
          <p:nvPr/>
        </p:nvPicPr>
        <p:blipFill>
          <a:blip r:embed="rId3"/>
          <a:stretch>
            <a:fillRect/>
          </a:stretch>
        </p:blipFill>
        <p:spPr>
          <a:xfrm>
            <a:off x="6868135" y="0"/>
            <a:ext cx="5323865" cy="6858000"/>
          </a:xfrm>
          <a:prstGeom prst="rect">
            <a:avLst/>
          </a:prstGeom>
        </p:spPr>
      </p:pic>
    </p:spTree>
    <p:extLst>
      <p:ext uri="{BB962C8B-B14F-4D97-AF65-F5344CB8AC3E}">
        <p14:creationId xmlns:p14="http://schemas.microsoft.com/office/powerpoint/2010/main" val="4212555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B453A04D-AFDC-44E8-8A6F-2DB527919D49}"/>
              </a:ext>
            </a:extLst>
          </p:cNvPr>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8435D41B-7ABD-4E3C-8C18-21960F8C646B}"/>
              </a:ext>
            </a:extLst>
          </p:cNvPr>
          <p:cNvSpPr>
            <a:spLocks noGrp="1"/>
          </p:cNvSpPr>
          <p:nvPr>
            <p:ph type="title"/>
          </p:nvPr>
        </p:nvSpPr>
        <p:spPr/>
        <p:txBody>
          <a:bodyPr/>
          <a:lstStyle/>
          <a:p>
            <a:r>
              <a:rPr lang="ru-RU" dirty="0">
                <a:latin typeface="Garamond" panose="02020404030301010803" pitchFamily="18" charset="0"/>
              </a:rPr>
              <a:t>Царствование Петра </a:t>
            </a:r>
            <a:r>
              <a:rPr lang="en-GB" dirty="0">
                <a:latin typeface="Garamond" panose="02020404030301010803" pitchFamily="18" charset="0"/>
              </a:rPr>
              <a:t>I</a:t>
            </a:r>
            <a:endParaRPr lang="ru-RU" dirty="0">
              <a:latin typeface="Garamond" panose="02020404030301010803" pitchFamily="18" charset="0"/>
            </a:endParaRPr>
          </a:p>
        </p:txBody>
      </p:sp>
      <p:sp>
        <p:nvSpPr>
          <p:cNvPr id="3" name="Объект 2">
            <a:extLst>
              <a:ext uri="{FF2B5EF4-FFF2-40B4-BE49-F238E27FC236}">
                <a16:creationId xmlns:a16="http://schemas.microsoft.com/office/drawing/2014/main" id="{BEEF1D6A-8142-4946-974A-FC29841F2A31}"/>
              </a:ext>
            </a:extLst>
          </p:cNvPr>
          <p:cNvSpPr>
            <a:spLocks noGrp="1"/>
          </p:cNvSpPr>
          <p:nvPr>
            <p:ph idx="1"/>
          </p:nvPr>
        </p:nvSpPr>
        <p:spPr>
          <a:xfrm>
            <a:off x="838200" y="1825625"/>
            <a:ext cx="6772835" cy="4351338"/>
          </a:xfrm>
        </p:spPr>
        <p:txBody>
          <a:bodyPr/>
          <a:lstStyle/>
          <a:p>
            <a:pPr marL="0" indent="0" rtl="0">
              <a:spcBef>
                <a:spcPts val="0"/>
              </a:spcBef>
              <a:spcAft>
                <a:spcPts val="0"/>
              </a:spcAft>
              <a:buNone/>
            </a:pPr>
            <a:r>
              <a:rPr lang="ru-RU" sz="1800" dirty="0">
                <a:solidFill>
                  <a:srgbClr val="000000"/>
                </a:solidFill>
                <a:latin typeface="Arial" panose="020B0604020202020204" pitchFamily="34" charset="0"/>
              </a:rPr>
              <a:t>Петр I, за свои заслуги перед Россией получивший прозвище Петр Великий, — фигура для российской истории не просто знаковая, а ключевая. Петр I создал Российскую империю, поэтому оказался последним царем всея Руси и, соответственно, первым императором Всероссийским. Сын царя, крестник царя, брат царя — Петр и сам был провозглашен главой страны, причем на тот момент мальчику едва исполнилось 10 лет. До достижения совершеннолетия Петр Алексеевич находился под опекой старшей сестры Софьи, позже за его спину встала мать Наталья Кирилловна и представители семьи Нарышкиных. Брату-соправителю Ивану государственные дела были в тягость, поэтому он полностью передал правление в руки брата. Когда скончалась мать, царь наконец избавился от влияния клана Нарышкиных, став самостоятельным государем.</a:t>
            </a:r>
          </a:p>
        </p:txBody>
      </p:sp>
      <p:pic>
        <p:nvPicPr>
          <p:cNvPr id="5" name="Рисунок 4">
            <a:extLst>
              <a:ext uri="{FF2B5EF4-FFF2-40B4-BE49-F238E27FC236}">
                <a16:creationId xmlns:a16="http://schemas.microsoft.com/office/drawing/2014/main" id="{1739085A-FB01-4F30-8047-10826122C823}"/>
              </a:ext>
            </a:extLst>
          </p:cNvPr>
          <p:cNvPicPr>
            <a:picLocks noChangeAspect="1"/>
          </p:cNvPicPr>
          <p:nvPr/>
        </p:nvPicPr>
        <p:blipFill rotWithShape="1">
          <a:blip r:embed="rId4">
            <a:extLst>
              <a:ext uri="{28A0092B-C50C-407E-A947-70E740481C1C}">
                <a14:useLocalDpi xmlns:a14="http://schemas.microsoft.com/office/drawing/2010/main" val="0"/>
              </a:ext>
            </a:extLst>
          </a:blip>
          <a:srcRect r="45083"/>
          <a:stretch/>
        </p:blipFill>
        <p:spPr>
          <a:xfrm>
            <a:off x="8186848" y="0"/>
            <a:ext cx="4005152" cy="6858000"/>
          </a:xfrm>
          <a:prstGeom prst="rect">
            <a:avLst/>
          </a:prstGeom>
        </p:spPr>
      </p:pic>
      <p:cxnSp>
        <p:nvCxnSpPr>
          <p:cNvPr id="7" name="Прямая соединительная линия 6">
            <a:extLst>
              <a:ext uri="{FF2B5EF4-FFF2-40B4-BE49-F238E27FC236}">
                <a16:creationId xmlns:a16="http://schemas.microsoft.com/office/drawing/2014/main" id="{6DC37AC7-1A99-44A7-BE6F-9F53CCC19384}"/>
              </a:ext>
            </a:extLst>
          </p:cNvPr>
          <p:cNvCxnSpPr/>
          <p:nvPr/>
        </p:nvCxnSpPr>
        <p:spPr>
          <a:xfrm flipH="1">
            <a:off x="5531224" y="6033528"/>
            <a:ext cx="2366682"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289045BB-C14B-4204-89E6-EDEA135C4430}"/>
              </a:ext>
            </a:extLst>
          </p:cNvPr>
          <p:cNvSpPr txBox="1"/>
          <p:nvPr/>
        </p:nvSpPr>
        <p:spPr>
          <a:xfrm>
            <a:off x="5241941" y="6037869"/>
            <a:ext cx="2682859" cy="646331"/>
          </a:xfrm>
          <a:prstGeom prst="rect">
            <a:avLst/>
          </a:prstGeom>
          <a:noFill/>
        </p:spPr>
        <p:txBody>
          <a:bodyPr wrap="square">
            <a:spAutoFit/>
          </a:bodyPr>
          <a:lstStyle/>
          <a:p>
            <a:pPr algn="r"/>
            <a:r>
              <a:rPr lang="ru-RU" i="1" dirty="0"/>
              <a:t>Портрет Петра</a:t>
            </a:r>
            <a:r>
              <a:rPr lang="en-US" i="1" dirty="0"/>
              <a:t> I</a:t>
            </a:r>
            <a:r>
              <a:rPr lang="ru-RU" i="1" dirty="0"/>
              <a:t> - Готфрид </a:t>
            </a:r>
            <a:r>
              <a:rPr lang="ru-RU" i="1" dirty="0" err="1"/>
              <a:t>Кнеллер</a:t>
            </a:r>
            <a:r>
              <a:rPr lang="ru-RU" i="1" dirty="0"/>
              <a:t>,</a:t>
            </a:r>
            <a:r>
              <a:rPr lang="en-US" i="1" dirty="0"/>
              <a:t> </a:t>
            </a:r>
            <a:r>
              <a:rPr lang="ru-RU" i="1" dirty="0"/>
              <a:t>1698</a:t>
            </a:r>
          </a:p>
        </p:txBody>
      </p:sp>
    </p:spTree>
    <p:extLst>
      <p:ext uri="{BB962C8B-B14F-4D97-AF65-F5344CB8AC3E}">
        <p14:creationId xmlns:p14="http://schemas.microsoft.com/office/powerpoint/2010/main" val="22386222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E846B300-11D3-46B2-938A-4D3DC8E803D1}"/>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F9A5BF69-F441-47CA-9BAE-AA03505BB43F}"/>
              </a:ext>
            </a:extLst>
          </p:cNvPr>
          <p:cNvSpPr>
            <a:spLocks noGrp="1"/>
          </p:cNvSpPr>
          <p:nvPr>
            <p:ph type="title"/>
          </p:nvPr>
        </p:nvSpPr>
        <p:spPr/>
        <p:txBody>
          <a:bodyPr/>
          <a:lstStyle/>
          <a:p>
            <a:r>
              <a:rPr lang="ru-RU" dirty="0">
                <a:latin typeface="Garamond" panose="02020404030301010803" pitchFamily="18" charset="0"/>
              </a:rPr>
              <a:t>Характер</a:t>
            </a:r>
          </a:p>
        </p:txBody>
      </p:sp>
      <p:sp>
        <p:nvSpPr>
          <p:cNvPr id="3" name="Объект 2">
            <a:extLst>
              <a:ext uri="{FF2B5EF4-FFF2-40B4-BE49-F238E27FC236}">
                <a16:creationId xmlns:a16="http://schemas.microsoft.com/office/drawing/2014/main" id="{CFCD2B7A-7D18-48EB-B90B-BC57F8165211}"/>
              </a:ext>
            </a:extLst>
          </p:cNvPr>
          <p:cNvSpPr>
            <a:spLocks noGrp="1"/>
          </p:cNvSpPr>
          <p:nvPr>
            <p:ph idx="1"/>
          </p:nvPr>
        </p:nvSpPr>
        <p:spPr>
          <a:xfrm>
            <a:off x="838200" y="1825625"/>
            <a:ext cx="3796553" cy="4351338"/>
          </a:xfrm>
        </p:spPr>
        <p:txBody>
          <a:bodyPr/>
          <a:lstStyle/>
          <a:p>
            <a:pPr marL="0" indent="0" algn="just" rtl="0">
              <a:spcBef>
                <a:spcPts val="0"/>
              </a:spcBef>
              <a:spcAft>
                <a:spcPts val="0"/>
              </a:spcAft>
              <a:buNone/>
            </a:pPr>
            <a:r>
              <a:rPr lang="ru-RU" sz="1800" dirty="0">
                <a:solidFill>
                  <a:srgbClr val="000000"/>
                </a:solidFill>
                <a:latin typeface="Arial" panose="020B0604020202020204" pitchFamily="34" charset="0"/>
              </a:rPr>
              <a:t>Петр Алексеевич был смекалист, легко осваивал новые навыки. Имел склонность выражаться прямо, часто поддавался порывам ласки, сменяющейся гневом. Приступы ярости порой перерастали в необузданную жестокость.</a:t>
            </a:r>
            <a:endParaRPr lang="en-GB" sz="1800" dirty="0">
              <a:solidFill>
                <a:srgbClr val="000000"/>
              </a:solidFill>
              <a:latin typeface="Arial" panose="020B0604020202020204" pitchFamily="34" charset="0"/>
            </a:endParaRPr>
          </a:p>
        </p:txBody>
      </p:sp>
      <p:pic>
        <p:nvPicPr>
          <p:cNvPr id="8" name="Рисунок 7">
            <a:extLst>
              <a:ext uri="{FF2B5EF4-FFF2-40B4-BE49-F238E27FC236}">
                <a16:creationId xmlns:a16="http://schemas.microsoft.com/office/drawing/2014/main" id="{2E20F6A7-68C1-4A57-9608-B3433B6A5852}"/>
              </a:ext>
            </a:extLst>
          </p:cNvPr>
          <p:cNvPicPr>
            <a:picLocks noChangeAspect="1"/>
          </p:cNvPicPr>
          <p:nvPr/>
        </p:nvPicPr>
        <p:blipFill rotWithShape="1">
          <a:blip r:embed="rId3">
            <a:extLst>
              <a:ext uri="{28A0092B-C50C-407E-A947-70E740481C1C}">
                <a14:useLocalDpi xmlns:a14="http://schemas.microsoft.com/office/drawing/2010/main" val="0"/>
              </a:ext>
            </a:extLst>
          </a:blip>
          <a:srcRect l="20550" r="7264"/>
          <a:stretch/>
        </p:blipFill>
        <p:spPr>
          <a:xfrm>
            <a:off x="5065058" y="0"/>
            <a:ext cx="7126941" cy="6858000"/>
          </a:xfrm>
          <a:prstGeom prst="rect">
            <a:avLst/>
          </a:prstGeom>
        </p:spPr>
      </p:pic>
    </p:spTree>
    <p:extLst>
      <p:ext uri="{BB962C8B-B14F-4D97-AF65-F5344CB8AC3E}">
        <p14:creationId xmlns:p14="http://schemas.microsoft.com/office/powerpoint/2010/main" val="4000835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25925C11-1110-467C-BDC6-1C565E22CAAB}"/>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8AC58A11-98C3-49B3-9BCA-C6966780894F}"/>
              </a:ext>
            </a:extLst>
          </p:cNvPr>
          <p:cNvSpPr>
            <a:spLocks noGrp="1"/>
          </p:cNvSpPr>
          <p:nvPr>
            <p:ph type="title"/>
          </p:nvPr>
        </p:nvSpPr>
        <p:spPr>
          <a:xfrm>
            <a:off x="838200" y="365125"/>
            <a:ext cx="4217894" cy="1325563"/>
          </a:xfrm>
        </p:spPr>
        <p:txBody>
          <a:bodyPr/>
          <a:lstStyle/>
          <a:p>
            <a:r>
              <a:rPr lang="ru-RU" dirty="0">
                <a:latin typeface="Garamond" panose="02020404030301010803" pitchFamily="18" charset="0"/>
              </a:rPr>
              <a:t>Развлечения и досуг</a:t>
            </a:r>
          </a:p>
        </p:txBody>
      </p:sp>
      <p:sp>
        <p:nvSpPr>
          <p:cNvPr id="3" name="Объект 2">
            <a:extLst>
              <a:ext uri="{FF2B5EF4-FFF2-40B4-BE49-F238E27FC236}">
                <a16:creationId xmlns:a16="http://schemas.microsoft.com/office/drawing/2014/main" id="{BCBC5B88-419E-4653-BDA1-A6388BD61233}"/>
              </a:ext>
            </a:extLst>
          </p:cNvPr>
          <p:cNvSpPr>
            <a:spLocks noGrp="1"/>
          </p:cNvSpPr>
          <p:nvPr>
            <p:ph idx="1"/>
          </p:nvPr>
        </p:nvSpPr>
        <p:spPr>
          <a:xfrm>
            <a:off x="838200" y="1690688"/>
            <a:ext cx="4217894" cy="4351338"/>
          </a:xfrm>
        </p:spPr>
        <p:txBody>
          <a:bodyPr/>
          <a:lstStyle/>
          <a:p>
            <a:pPr marL="0" indent="0">
              <a:buNone/>
            </a:pPr>
            <a:r>
              <a:rPr lang="ru-RU" sz="1800" dirty="0">
                <a:solidFill>
                  <a:srgbClr val="000000"/>
                </a:solidFill>
                <a:latin typeface="Arial" panose="020B0604020202020204" pitchFamily="34" charset="0"/>
              </a:rPr>
              <a:t>Будучи молодым человеком, Петр любил предаваться шумным пьянкам вместе со своими приятелями. Во время безумных утех излюбленным развлечением царевича были издевательства над боярами и персонами «старого уклада». Людей «протаскивали сквозь стулья», сдирали с них традиционную русскую одежду и заставляли бегать нагишом. Юный государь стал создателем «</a:t>
            </a:r>
            <a:r>
              <a:rPr lang="ru-RU" sz="1800" dirty="0" err="1">
                <a:solidFill>
                  <a:srgbClr val="000000"/>
                </a:solidFill>
                <a:latin typeface="Arial" panose="020B0604020202020204" pitchFamily="34" charset="0"/>
              </a:rPr>
              <a:t>Всешутейшего</a:t>
            </a:r>
            <a:r>
              <a:rPr lang="ru-RU" sz="1800" dirty="0">
                <a:solidFill>
                  <a:srgbClr val="000000"/>
                </a:solidFill>
                <a:latin typeface="Arial" panose="020B0604020202020204" pitchFamily="34" charset="0"/>
              </a:rPr>
              <a:t>, </a:t>
            </a:r>
            <a:r>
              <a:rPr lang="ru-RU" sz="1800" dirty="0" err="1">
                <a:solidFill>
                  <a:srgbClr val="000000"/>
                </a:solidFill>
                <a:latin typeface="Arial" panose="020B0604020202020204" pitchFamily="34" charset="0"/>
              </a:rPr>
              <a:t>всепьянейшего</a:t>
            </a:r>
            <a:r>
              <a:rPr lang="ru-RU" sz="1800" dirty="0">
                <a:solidFill>
                  <a:srgbClr val="000000"/>
                </a:solidFill>
                <a:latin typeface="Arial" panose="020B0604020202020204" pitchFamily="34" charset="0"/>
              </a:rPr>
              <a:t> и сумасбродного собора», где было принято глумиться над старыми порядками, которые общество считало высшими морально-религиозными ценностями.</a:t>
            </a:r>
          </a:p>
          <a:p>
            <a:pPr marL="0" indent="0">
              <a:buNone/>
            </a:pPr>
            <a:endParaRPr lang="ru-RU" dirty="0"/>
          </a:p>
        </p:txBody>
      </p:sp>
      <p:pic>
        <p:nvPicPr>
          <p:cNvPr id="6" name="Рисунок 5">
            <a:extLst>
              <a:ext uri="{FF2B5EF4-FFF2-40B4-BE49-F238E27FC236}">
                <a16:creationId xmlns:a16="http://schemas.microsoft.com/office/drawing/2014/main" id="{870BA1FA-0471-489D-A02D-E7BBEF6EF662}"/>
              </a:ext>
            </a:extLst>
          </p:cNvPr>
          <p:cNvPicPr>
            <a:picLocks noChangeAspect="1"/>
          </p:cNvPicPr>
          <p:nvPr/>
        </p:nvPicPr>
        <p:blipFill rotWithShape="1">
          <a:blip r:embed="rId3"/>
          <a:srcRect l="22440" r="12171"/>
          <a:stretch/>
        </p:blipFill>
        <p:spPr>
          <a:xfrm>
            <a:off x="5208494" y="0"/>
            <a:ext cx="6983506" cy="6858000"/>
          </a:xfrm>
          <a:prstGeom prst="rect">
            <a:avLst/>
          </a:prstGeom>
        </p:spPr>
      </p:pic>
      <p:sp>
        <p:nvSpPr>
          <p:cNvPr id="7" name="TextBox 6">
            <a:extLst>
              <a:ext uri="{FF2B5EF4-FFF2-40B4-BE49-F238E27FC236}">
                <a16:creationId xmlns:a16="http://schemas.microsoft.com/office/drawing/2014/main" id="{C1406286-4345-4497-90D3-01A82632CF17}"/>
              </a:ext>
            </a:extLst>
          </p:cNvPr>
          <p:cNvSpPr txBox="1"/>
          <p:nvPr/>
        </p:nvSpPr>
        <p:spPr>
          <a:xfrm>
            <a:off x="1900519" y="6169709"/>
            <a:ext cx="3155576" cy="646331"/>
          </a:xfrm>
          <a:prstGeom prst="rect">
            <a:avLst/>
          </a:prstGeom>
          <a:noFill/>
        </p:spPr>
        <p:txBody>
          <a:bodyPr wrap="square">
            <a:spAutoFit/>
          </a:bodyPr>
          <a:lstStyle/>
          <a:p>
            <a:pPr algn="r"/>
            <a:r>
              <a:rPr lang="en-US" i="1" dirty="0"/>
              <a:t>“</a:t>
            </a:r>
            <a:r>
              <a:rPr lang="ru-RU" i="1" dirty="0"/>
              <a:t>Ассамблея при Петре </a:t>
            </a:r>
            <a:r>
              <a:rPr lang="en-US" i="1" dirty="0"/>
              <a:t>I”</a:t>
            </a:r>
            <a:r>
              <a:rPr lang="ru-RU" i="1" dirty="0"/>
              <a:t> – Станислав </a:t>
            </a:r>
            <a:r>
              <a:rPr lang="ru-RU" i="1" dirty="0" err="1"/>
              <a:t>Хлебовский</a:t>
            </a:r>
            <a:r>
              <a:rPr lang="ru-RU" i="1" dirty="0"/>
              <a:t>,</a:t>
            </a:r>
            <a:r>
              <a:rPr lang="en-US" i="1" dirty="0"/>
              <a:t> </a:t>
            </a:r>
            <a:r>
              <a:rPr lang="ru-RU" i="1" dirty="0"/>
              <a:t>1858</a:t>
            </a:r>
          </a:p>
        </p:txBody>
      </p:sp>
      <p:cxnSp>
        <p:nvCxnSpPr>
          <p:cNvPr id="8" name="Прямая соединительная линия 7">
            <a:extLst>
              <a:ext uri="{FF2B5EF4-FFF2-40B4-BE49-F238E27FC236}">
                <a16:creationId xmlns:a16="http://schemas.microsoft.com/office/drawing/2014/main" id="{DA69EBED-1E94-4730-855E-78E63453FDBD}"/>
              </a:ext>
            </a:extLst>
          </p:cNvPr>
          <p:cNvCxnSpPr/>
          <p:nvPr/>
        </p:nvCxnSpPr>
        <p:spPr>
          <a:xfrm flipH="1">
            <a:off x="2608729" y="6160559"/>
            <a:ext cx="2366682" cy="0"/>
          </a:xfrm>
          <a:prstGeom prst="line">
            <a:avLst/>
          </a:prstGeom>
          <a:ln w="2857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63528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A5C21E03-B462-4BEA-9126-56E7A3DB8905}"/>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04EC7E29-6A41-416F-91D8-AE2DA1822585}"/>
              </a:ext>
            </a:extLst>
          </p:cNvPr>
          <p:cNvSpPr>
            <a:spLocks noGrp="1"/>
          </p:cNvSpPr>
          <p:nvPr>
            <p:ph type="title"/>
          </p:nvPr>
        </p:nvSpPr>
        <p:spPr>
          <a:xfrm>
            <a:off x="838200" y="365125"/>
            <a:ext cx="4519576" cy="1325563"/>
          </a:xfrm>
        </p:spPr>
        <p:txBody>
          <a:bodyPr/>
          <a:lstStyle/>
          <a:p>
            <a:r>
              <a:rPr lang="ru-RU" dirty="0">
                <a:latin typeface="Garamond" panose="02020404030301010803" pitchFamily="18" charset="0"/>
              </a:rPr>
              <a:t>Пётр - безумный палач</a:t>
            </a:r>
          </a:p>
        </p:txBody>
      </p:sp>
      <p:sp>
        <p:nvSpPr>
          <p:cNvPr id="3" name="Объект 2">
            <a:extLst>
              <a:ext uri="{FF2B5EF4-FFF2-40B4-BE49-F238E27FC236}">
                <a16:creationId xmlns:a16="http://schemas.microsoft.com/office/drawing/2014/main" id="{CF77BCDE-DB96-4EAA-ACAB-BCC5F67B8D6E}"/>
              </a:ext>
            </a:extLst>
          </p:cNvPr>
          <p:cNvSpPr>
            <a:spLocks noGrp="1"/>
          </p:cNvSpPr>
          <p:nvPr>
            <p:ph idx="1"/>
          </p:nvPr>
        </p:nvSpPr>
        <p:spPr>
          <a:xfrm>
            <a:off x="744071" y="1825625"/>
            <a:ext cx="4437529" cy="4351338"/>
          </a:xfrm>
        </p:spPr>
        <p:txBody>
          <a:bodyPr>
            <a:normAutofit/>
          </a:bodyPr>
          <a:lstStyle/>
          <a:p>
            <a:pPr marL="0" indent="0" rtl="0">
              <a:spcBef>
                <a:spcPts val="0"/>
              </a:spcBef>
              <a:spcAft>
                <a:spcPts val="0"/>
              </a:spcAft>
              <a:buNone/>
            </a:pPr>
            <a:r>
              <a:rPr lang="ru-RU" sz="1600" b="0" i="0" u="none" strike="noStrike" dirty="0">
                <a:solidFill>
                  <a:srgbClr val="000000"/>
                </a:solidFill>
                <a:effectLst/>
                <a:latin typeface="Arial" panose="020B0604020202020204" pitchFamily="34" charset="0"/>
              </a:rPr>
              <a:t>После подавления Стрелецкого бунта Петр I лично выступил в роли палача. По воспоминаниям датского дипломата Юста Юля, однажды он стал свидетелем страшной сцены. После победоносной Полтавской битвы Петр торжественно возвращался в Москву верхом на коне. Уже при въезде было заметно, что царь находится в странном состоянии: голова его совершала странные вращения, лицо было искажено безумными конвульсиями. На пути правителю попался солдатик, который якобы в чем-то провинился перед ним. Что произошло далее, не приснится в страшном сне: Петр яростно набросился на провинившегося, начал топтать конем и в безумном исступлении изрубил беднягу мечом.</a:t>
            </a:r>
          </a:p>
          <a:p>
            <a:pPr marL="0" indent="0">
              <a:buNone/>
            </a:pPr>
            <a:endParaRPr lang="ru-RU" dirty="0"/>
          </a:p>
        </p:txBody>
      </p:sp>
      <p:pic>
        <p:nvPicPr>
          <p:cNvPr id="6" name="Рисунок 5">
            <a:extLst>
              <a:ext uri="{FF2B5EF4-FFF2-40B4-BE49-F238E27FC236}">
                <a16:creationId xmlns:a16="http://schemas.microsoft.com/office/drawing/2014/main" id="{ABCEB837-3FB8-45E0-90CE-BF5D7DB79E66}"/>
              </a:ext>
            </a:extLst>
          </p:cNvPr>
          <p:cNvPicPr>
            <a:picLocks noChangeAspect="1"/>
          </p:cNvPicPr>
          <p:nvPr/>
        </p:nvPicPr>
        <p:blipFill rotWithShape="1">
          <a:blip r:embed="rId3">
            <a:extLst>
              <a:ext uri="{28A0092B-C50C-407E-A947-70E740481C1C}">
                <a14:useLocalDpi xmlns:a14="http://schemas.microsoft.com/office/drawing/2010/main" val="0"/>
              </a:ext>
            </a:extLst>
          </a:blip>
          <a:srcRect r="33671"/>
          <a:stretch/>
        </p:blipFill>
        <p:spPr>
          <a:xfrm>
            <a:off x="5357776" y="0"/>
            <a:ext cx="6834224" cy="6858000"/>
          </a:xfrm>
          <a:prstGeom prst="rect">
            <a:avLst/>
          </a:prstGeom>
        </p:spPr>
      </p:pic>
      <p:sp>
        <p:nvSpPr>
          <p:cNvPr id="7" name="TextBox 6">
            <a:extLst>
              <a:ext uri="{FF2B5EF4-FFF2-40B4-BE49-F238E27FC236}">
                <a16:creationId xmlns:a16="http://schemas.microsoft.com/office/drawing/2014/main" id="{7FDEEBBF-CBC3-4E98-9C5E-48A5CB3CFADF}"/>
              </a:ext>
            </a:extLst>
          </p:cNvPr>
          <p:cNvSpPr txBox="1"/>
          <p:nvPr/>
        </p:nvSpPr>
        <p:spPr>
          <a:xfrm>
            <a:off x="1730188" y="6169709"/>
            <a:ext cx="3451412" cy="646331"/>
          </a:xfrm>
          <a:prstGeom prst="rect">
            <a:avLst/>
          </a:prstGeom>
          <a:noFill/>
        </p:spPr>
        <p:txBody>
          <a:bodyPr wrap="square">
            <a:spAutoFit/>
          </a:bodyPr>
          <a:lstStyle/>
          <a:p>
            <a:pPr algn="r"/>
            <a:r>
              <a:rPr lang="ru-RU" i="1" dirty="0"/>
              <a:t>х</a:t>
            </a:r>
            <a:r>
              <a:rPr lang="en-US" i="1" dirty="0"/>
              <a:t>/</a:t>
            </a:r>
            <a:r>
              <a:rPr lang="ru-RU" i="1" dirty="0"/>
              <a:t>ф</a:t>
            </a:r>
            <a:r>
              <a:rPr lang="en-US" i="1" dirty="0"/>
              <a:t> “</a:t>
            </a:r>
            <a:r>
              <a:rPr lang="ru-RU" i="1" dirty="0"/>
              <a:t>Пётр Первый</a:t>
            </a:r>
            <a:r>
              <a:rPr lang="en-US" i="1" dirty="0"/>
              <a:t>”</a:t>
            </a:r>
            <a:r>
              <a:rPr lang="ru-RU" i="1" dirty="0"/>
              <a:t>, </a:t>
            </a:r>
            <a:r>
              <a:rPr lang="ru-RU" i="1" dirty="0" err="1"/>
              <a:t>реж</a:t>
            </a:r>
            <a:r>
              <a:rPr lang="ru-RU" i="1" dirty="0"/>
              <a:t>. Владимир Петров,</a:t>
            </a:r>
            <a:r>
              <a:rPr lang="en-US" i="1" dirty="0"/>
              <a:t> </a:t>
            </a:r>
            <a:r>
              <a:rPr lang="en-GB" i="1" dirty="0"/>
              <a:t>1937</a:t>
            </a:r>
            <a:endParaRPr lang="ru-RU" i="1" dirty="0"/>
          </a:p>
        </p:txBody>
      </p:sp>
      <p:cxnSp>
        <p:nvCxnSpPr>
          <p:cNvPr id="8" name="Прямая соединительная линия 7">
            <a:extLst>
              <a:ext uri="{FF2B5EF4-FFF2-40B4-BE49-F238E27FC236}">
                <a16:creationId xmlns:a16="http://schemas.microsoft.com/office/drawing/2014/main" id="{7772C65E-B6BD-483A-8BD7-5453578F966C}"/>
              </a:ext>
            </a:extLst>
          </p:cNvPr>
          <p:cNvCxnSpPr/>
          <p:nvPr/>
        </p:nvCxnSpPr>
        <p:spPr>
          <a:xfrm flipH="1">
            <a:off x="2734234" y="6160559"/>
            <a:ext cx="2366682" cy="0"/>
          </a:xfrm>
          <a:prstGeom prst="line">
            <a:avLst/>
          </a:prstGeom>
          <a:ln w="2857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68990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AB15FB7E-E18D-40CF-BAE5-4A032D6DB1D3}"/>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63600983-9826-49DB-9D79-52A6C66BA36B}"/>
              </a:ext>
            </a:extLst>
          </p:cNvPr>
          <p:cNvSpPr>
            <a:spLocks noGrp="1"/>
          </p:cNvSpPr>
          <p:nvPr>
            <p:ph type="title"/>
          </p:nvPr>
        </p:nvSpPr>
        <p:spPr/>
        <p:txBody>
          <a:bodyPr/>
          <a:lstStyle/>
          <a:p>
            <a:r>
              <a:rPr lang="ru-RU" dirty="0">
                <a:latin typeface="Garamond" panose="02020404030301010803" pitchFamily="18" charset="0"/>
              </a:rPr>
              <a:t>Прутский поход</a:t>
            </a:r>
          </a:p>
        </p:txBody>
      </p:sp>
      <p:sp>
        <p:nvSpPr>
          <p:cNvPr id="3" name="Объект 2">
            <a:extLst>
              <a:ext uri="{FF2B5EF4-FFF2-40B4-BE49-F238E27FC236}">
                <a16:creationId xmlns:a16="http://schemas.microsoft.com/office/drawing/2014/main" id="{876D798E-F332-4DF9-B6C7-290168B1B801}"/>
              </a:ext>
            </a:extLst>
          </p:cNvPr>
          <p:cNvSpPr>
            <a:spLocks noGrp="1"/>
          </p:cNvSpPr>
          <p:nvPr>
            <p:ph idx="1"/>
          </p:nvPr>
        </p:nvSpPr>
        <p:spPr>
          <a:xfrm>
            <a:off x="838200" y="1825625"/>
            <a:ext cx="4764741" cy="4351338"/>
          </a:xfrm>
        </p:spPr>
        <p:txBody>
          <a:bodyPr>
            <a:normAutofit/>
          </a:bodyPr>
          <a:lstStyle/>
          <a:p>
            <a:pPr marL="0" indent="0">
              <a:buNone/>
            </a:pPr>
            <a:r>
              <a:rPr lang="ru-RU" sz="1600" b="0" i="0" u="none" strike="noStrike" dirty="0">
                <a:solidFill>
                  <a:srgbClr val="000000"/>
                </a:solidFill>
                <a:effectLst/>
                <a:latin typeface="Arial" panose="020B0604020202020204" pitchFamily="34" charset="0"/>
              </a:rPr>
              <a:t>В 1711 году, во время войны с Турцией, на реке Прут состоялось сражение, которое стало для Петра I «катастрофой», «конфузией» и «головокружением от успехов». Русская армия под командованием самого царя Петра оказалась в окружении турецко-татарских войск, которые имели существенное численное преимущество. Петр I вынужден был подписать мирный договор, по условиям которого пришлось возвратить территорию, завоёванную в 1696 году во время Азовского похода. Есть версия, что русское войско от неминуемой гибели спасла Екатерина I, отдав на подкуп визиря свои драгоценности. Подтверждением этого является тот факт, что в 1714 году Пётр создал новый российский орден освобождения, который вскоре назвали орденом святой великомученицы Екатерины.</a:t>
            </a:r>
            <a:endParaRPr lang="ru-RU" sz="1600" dirty="0"/>
          </a:p>
        </p:txBody>
      </p:sp>
      <p:pic>
        <p:nvPicPr>
          <p:cNvPr id="8" name="Рисунок 7">
            <a:extLst>
              <a:ext uri="{FF2B5EF4-FFF2-40B4-BE49-F238E27FC236}">
                <a16:creationId xmlns:a16="http://schemas.microsoft.com/office/drawing/2014/main" id="{2FAA33E5-3664-436D-8ADC-4BC577D24C69}"/>
              </a:ext>
            </a:extLst>
          </p:cNvPr>
          <p:cNvPicPr>
            <a:picLocks noChangeAspect="1"/>
          </p:cNvPicPr>
          <p:nvPr/>
        </p:nvPicPr>
        <p:blipFill rotWithShape="1">
          <a:blip r:embed="rId3">
            <a:extLst>
              <a:ext uri="{28A0092B-C50C-407E-A947-70E740481C1C}">
                <a14:useLocalDpi xmlns:a14="http://schemas.microsoft.com/office/drawing/2010/main" val="0"/>
              </a:ext>
            </a:extLst>
          </a:blip>
          <a:srcRect r="31529"/>
          <a:stretch/>
        </p:blipFill>
        <p:spPr>
          <a:xfrm>
            <a:off x="6073808" y="0"/>
            <a:ext cx="6118193" cy="6858001"/>
          </a:xfrm>
          <a:prstGeom prst="rect">
            <a:avLst/>
          </a:prstGeom>
        </p:spPr>
      </p:pic>
    </p:spTree>
    <p:extLst>
      <p:ext uri="{BB962C8B-B14F-4D97-AF65-F5344CB8AC3E}">
        <p14:creationId xmlns:p14="http://schemas.microsoft.com/office/powerpoint/2010/main" val="2714458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2E112C7C-CCDA-4EF7-BEF0-CB64CD004A19}"/>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a:extLst>
              <a:ext uri="{FF2B5EF4-FFF2-40B4-BE49-F238E27FC236}">
                <a16:creationId xmlns:a16="http://schemas.microsoft.com/office/drawing/2014/main" id="{8DF0551A-AA4D-4752-8BE1-C6CA3A9149E3}"/>
              </a:ext>
            </a:extLst>
          </p:cNvPr>
          <p:cNvSpPr>
            <a:spLocks noGrp="1"/>
          </p:cNvSpPr>
          <p:nvPr>
            <p:ph type="title"/>
          </p:nvPr>
        </p:nvSpPr>
        <p:spPr/>
        <p:txBody>
          <a:bodyPr/>
          <a:lstStyle/>
          <a:p>
            <a:r>
              <a:rPr lang="ru-RU" dirty="0">
                <a:latin typeface="Garamond" panose="02020404030301010803" pitchFamily="18" charset="0"/>
              </a:rPr>
              <a:t>Реформы</a:t>
            </a:r>
          </a:p>
        </p:txBody>
      </p:sp>
      <p:sp>
        <p:nvSpPr>
          <p:cNvPr id="3" name="Объект 2">
            <a:extLst>
              <a:ext uri="{FF2B5EF4-FFF2-40B4-BE49-F238E27FC236}">
                <a16:creationId xmlns:a16="http://schemas.microsoft.com/office/drawing/2014/main" id="{72D65C50-6180-4FC1-88B3-598EC61D55DB}"/>
              </a:ext>
            </a:extLst>
          </p:cNvPr>
          <p:cNvSpPr>
            <a:spLocks noGrp="1"/>
          </p:cNvSpPr>
          <p:nvPr>
            <p:ph idx="1"/>
          </p:nvPr>
        </p:nvSpPr>
        <p:spPr>
          <a:xfrm>
            <a:off x="838200" y="1825625"/>
            <a:ext cx="4155141" cy="4351338"/>
          </a:xfrm>
        </p:spPr>
        <p:txBody>
          <a:bodyPr/>
          <a:lstStyle/>
          <a:p>
            <a:pPr marL="0" indent="0" rtl="0">
              <a:spcBef>
                <a:spcPts val="0"/>
              </a:spcBef>
              <a:spcAft>
                <a:spcPts val="0"/>
              </a:spcAft>
              <a:buNone/>
            </a:pPr>
            <a:r>
              <a:rPr lang="ru-RU" sz="1800" b="0" i="0" u="none" strike="noStrike" dirty="0">
                <a:solidFill>
                  <a:srgbClr val="000000"/>
                </a:solidFill>
                <a:effectLst/>
                <a:latin typeface="Arial" panose="020B0604020202020204" pitchFamily="34" charset="0"/>
              </a:rPr>
              <a:t>Петр I был энергичной личностью, сильным правителем, который осознавал необходимость реформ. Собственно, преобразования начались еще при его отце, Алексее Михайловиче, при котором наметилась линия европеизации России. Однако, в целом, Россия находилась позади европейских стран по уровню развития во всех сферах общественной жизни. Это отодвигало ее на второй план и в международных делах. Петр I начинает масштабные преобразования, которые стали началом новой эпохи в истории России.</a:t>
            </a:r>
            <a:endParaRPr lang="ru-RU" b="0" dirty="0">
              <a:effectLst/>
            </a:endParaRPr>
          </a:p>
        </p:txBody>
      </p:sp>
      <p:pic>
        <p:nvPicPr>
          <p:cNvPr id="7" name="Рисунок 6">
            <a:extLst>
              <a:ext uri="{FF2B5EF4-FFF2-40B4-BE49-F238E27FC236}">
                <a16:creationId xmlns:a16="http://schemas.microsoft.com/office/drawing/2014/main" id="{35F0E16B-0AA6-45FB-8AE8-F324C255A3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758339212"/>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TotalTime>
  <Words>1223</Words>
  <Application>Microsoft Office PowerPoint</Application>
  <PresentationFormat>Широкоэкранный</PresentationFormat>
  <Paragraphs>40</Paragraphs>
  <Slides>13</Slides>
  <Notes>1</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13</vt:i4>
      </vt:variant>
    </vt:vector>
  </HeadingPairs>
  <TitlesOfParts>
    <vt:vector size="19" baseType="lpstr">
      <vt:lpstr>Arial</vt:lpstr>
      <vt:lpstr>Calibri</vt:lpstr>
      <vt:lpstr>Calibri Light</vt:lpstr>
      <vt:lpstr>Garamond</vt:lpstr>
      <vt:lpstr>Times New Roman</vt:lpstr>
      <vt:lpstr>Тема Office</vt:lpstr>
      <vt:lpstr>Пётр I</vt:lpstr>
      <vt:lpstr>Точка зрения</vt:lpstr>
      <vt:lpstr>Аксаков Иван Сергеевич</vt:lpstr>
      <vt:lpstr>Царствование Петра I</vt:lpstr>
      <vt:lpstr>Характер</vt:lpstr>
      <vt:lpstr>Развлечения и досуг</vt:lpstr>
      <vt:lpstr>Пётр - безумный палач</vt:lpstr>
      <vt:lpstr>Прутский поход</vt:lpstr>
      <vt:lpstr>Реформы</vt:lpstr>
      <vt:lpstr>Негативная сторона реформ</vt:lpstr>
      <vt:lpstr>Проблемы культурных реформ</vt:lpstr>
      <vt:lpstr>Смерть</vt:lpstr>
      <vt:lpstr>Список источников</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Пётр I</dc:title>
  <dc:creator>zeloniyosminog@gmail.com</dc:creator>
  <cp:lastModifiedBy>zeloniyosminog@gmail.com</cp:lastModifiedBy>
  <cp:revision>11</cp:revision>
  <dcterms:created xsi:type="dcterms:W3CDTF">2024-04-24T19:27:57Z</dcterms:created>
  <dcterms:modified xsi:type="dcterms:W3CDTF">2024-04-24T20:31:03Z</dcterms:modified>
</cp:coreProperties>
</file>

<file path=docProps/thumbnail.jpeg>
</file>